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73" r:id="rId4"/>
    <p:sldId id="274" r:id="rId5"/>
    <p:sldId id="276" r:id="rId6"/>
    <p:sldId id="277" r:id="rId7"/>
    <p:sldId id="278" r:id="rId8"/>
    <p:sldId id="279" r:id="rId9"/>
    <p:sldId id="280" r:id="rId10"/>
    <p:sldId id="289" r:id="rId11"/>
    <p:sldId id="272" r:id="rId12"/>
    <p:sldId id="282" r:id="rId13"/>
    <p:sldId id="284" r:id="rId14"/>
    <p:sldId id="281" r:id="rId15"/>
    <p:sldId id="286" r:id="rId16"/>
    <p:sldId id="283" r:id="rId17"/>
    <p:sldId id="285" r:id="rId18"/>
    <p:sldId id="287" r:id="rId19"/>
    <p:sldId id="288" r:id="rId20"/>
    <p:sldId id="290" r:id="rId21"/>
    <p:sldId id="291" r:id="rId22"/>
    <p:sldId id="300" r:id="rId23"/>
    <p:sldId id="293" r:id="rId24"/>
    <p:sldId id="294" r:id="rId25"/>
    <p:sldId id="292" r:id="rId26"/>
    <p:sldId id="295" r:id="rId27"/>
    <p:sldId id="296" r:id="rId28"/>
    <p:sldId id="297" r:id="rId29"/>
    <p:sldId id="298" r:id="rId30"/>
    <p:sldId id="299" r:id="rId31"/>
    <p:sldId id="259" r:id="rId32"/>
    <p:sldId id="275" r:id="rId33"/>
    <p:sldId id="302" r:id="rId34"/>
    <p:sldId id="303" r:id="rId35"/>
    <p:sldId id="304" r:id="rId36"/>
    <p:sldId id="301" r:id="rId37"/>
    <p:sldId id="260" r:id="rId38"/>
    <p:sldId id="270" r:id="rId39"/>
    <p:sldId id="305" r:id="rId40"/>
    <p:sldId id="271" r:id="rId41"/>
    <p:sldId id="30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ica Fife" initials="JF" lastIdx="2" clrIdx="0">
    <p:extLst>
      <p:ext uri="{19B8F6BF-5375-455C-9EA6-DF929625EA0E}">
        <p15:presenceInfo xmlns:p15="http://schemas.microsoft.com/office/powerpoint/2012/main" userId="S::jfife@uga.edu::9557f1ce-358d-4361-9e17-2794c60181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05" autoAdjust="0"/>
    <p:restoredTop sz="94759"/>
  </p:normalViewPr>
  <p:slideViewPr>
    <p:cSldViewPr snapToGrid="0">
      <p:cViewPr varScale="1">
        <p:scale>
          <a:sx n="97" d="100"/>
          <a:sy n="97" d="100"/>
        </p:scale>
        <p:origin x="4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223FF0-9222-4622-9800-FA31920134C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729162D-7D02-4433-A772-C250D97A95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/>
            <a:t>Necropsy</a:t>
          </a:r>
          <a:r>
            <a:rPr lang="en-US"/>
            <a:t> – an autopsy performed on an animal</a:t>
          </a:r>
        </a:p>
      </dgm:t>
    </dgm:pt>
    <dgm:pt modelId="{FEC35F17-48FB-4C81-9A50-AC9F6F0C208D}" type="parTrans" cxnId="{0709B58A-8B82-44A7-8A97-901AFBCFAEC1}">
      <dgm:prSet/>
      <dgm:spPr/>
      <dgm:t>
        <a:bodyPr/>
        <a:lstStyle/>
        <a:p>
          <a:endParaRPr lang="en-US"/>
        </a:p>
      </dgm:t>
    </dgm:pt>
    <dgm:pt modelId="{221F23CD-3930-47D6-B160-5AE3E9C14F31}" type="sibTrans" cxnId="{0709B58A-8B82-44A7-8A97-901AFBCFAEC1}">
      <dgm:prSet/>
      <dgm:spPr/>
      <dgm:t>
        <a:bodyPr/>
        <a:lstStyle/>
        <a:p>
          <a:endParaRPr lang="en-US"/>
        </a:p>
      </dgm:t>
    </dgm:pt>
    <dgm:pt modelId="{CF610DD3-1165-4F74-9B6D-23623D920D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/>
            <a:t>Clinical Sign</a:t>
          </a:r>
          <a:r>
            <a:rPr lang="en-US"/>
            <a:t> – something indicating the presence or existence of something else</a:t>
          </a:r>
        </a:p>
      </dgm:t>
    </dgm:pt>
    <dgm:pt modelId="{3A7CBC47-DF43-4EE8-B950-4E930099BF99}" type="parTrans" cxnId="{D689BBC0-F33F-4B30-AD64-C0A010F6BEF4}">
      <dgm:prSet/>
      <dgm:spPr/>
      <dgm:t>
        <a:bodyPr/>
        <a:lstStyle/>
        <a:p>
          <a:endParaRPr lang="en-US"/>
        </a:p>
      </dgm:t>
    </dgm:pt>
    <dgm:pt modelId="{F085030E-8E35-4714-9490-CA8A26ABC740}" type="sibTrans" cxnId="{D689BBC0-F33F-4B30-AD64-C0A010F6BEF4}">
      <dgm:prSet/>
      <dgm:spPr/>
      <dgm:t>
        <a:bodyPr/>
        <a:lstStyle/>
        <a:p>
          <a:endParaRPr lang="en-US"/>
        </a:p>
      </dgm:t>
    </dgm:pt>
    <dgm:pt modelId="{74A2BAD8-1CD4-4628-80BA-5D393ED9E2A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Always external</a:t>
          </a:r>
        </a:p>
      </dgm:t>
    </dgm:pt>
    <dgm:pt modelId="{3084F2FF-30A6-4CFF-AA62-BB5DF0B397A4}" type="parTrans" cxnId="{412E02F0-F45E-4BAE-96E3-10DDE31E6FB5}">
      <dgm:prSet/>
      <dgm:spPr/>
      <dgm:t>
        <a:bodyPr/>
        <a:lstStyle/>
        <a:p>
          <a:endParaRPr lang="en-US"/>
        </a:p>
      </dgm:t>
    </dgm:pt>
    <dgm:pt modelId="{8DF0F3E2-EB18-4F8E-9873-B29BB8E6C200}" type="sibTrans" cxnId="{412E02F0-F45E-4BAE-96E3-10DDE31E6FB5}">
      <dgm:prSet/>
      <dgm:spPr/>
      <dgm:t>
        <a:bodyPr/>
        <a:lstStyle/>
        <a:p>
          <a:endParaRPr lang="en-US"/>
        </a:p>
      </dgm:t>
    </dgm:pt>
    <dgm:pt modelId="{C41F4128-46ED-43C6-83D6-6F5CC6B7AB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May or may not involve physical injury</a:t>
          </a:r>
        </a:p>
      </dgm:t>
    </dgm:pt>
    <dgm:pt modelId="{8C7466FE-B894-4201-9C41-972CBF57B315}" type="parTrans" cxnId="{F5D6E4EC-FC95-4F2D-998C-3D924B122104}">
      <dgm:prSet/>
      <dgm:spPr/>
      <dgm:t>
        <a:bodyPr/>
        <a:lstStyle/>
        <a:p>
          <a:endParaRPr lang="en-US"/>
        </a:p>
      </dgm:t>
    </dgm:pt>
    <dgm:pt modelId="{F058FE87-6AEB-4402-9EFE-51413669DA21}" type="sibTrans" cxnId="{F5D6E4EC-FC95-4F2D-998C-3D924B122104}">
      <dgm:prSet/>
      <dgm:spPr/>
      <dgm:t>
        <a:bodyPr/>
        <a:lstStyle/>
        <a:p>
          <a:endParaRPr lang="en-US"/>
        </a:p>
      </dgm:t>
    </dgm:pt>
    <dgm:pt modelId="{52713284-101A-4F43-BEE0-02277436668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/>
            <a:t>Lesion</a:t>
          </a:r>
          <a:r>
            <a:rPr lang="en-US"/>
            <a:t> – an injured or diseased spot or area on/in the body</a:t>
          </a:r>
        </a:p>
      </dgm:t>
    </dgm:pt>
    <dgm:pt modelId="{3E6F2BE6-75DB-4065-A515-5B74300B5889}" type="parTrans" cxnId="{0651ADAA-9D4A-45C7-B53E-73025B8D0A1E}">
      <dgm:prSet/>
      <dgm:spPr/>
      <dgm:t>
        <a:bodyPr/>
        <a:lstStyle/>
        <a:p>
          <a:endParaRPr lang="en-US"/>
        </a:p>
      </dgm:t>
    </dgm:pt>
    <dgm:pt modelId="{EA7F367E-2339-4855-B541-0161469E1AEA}" type="sibTrans" cxnId="{0651ADAA-9D4A-45C7-B53E-73025B8D0A1E}">
      <dgm:prSet/>
      <dgm:spPr/>
      <dgm:t>
        <a:bodyPr/>
        <a:lstStyle/>
        <a:p>
          <a:endParaRPr lang="en-US"/>
        </a:p>
      </dgm:t>
    </dgm:pt>
    <dgm:pt modelId="{EA615209-BE46-4E6C-BDEB-A010948D2D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Anything internal is a lesion</a:t>
          </a:r>
        </a:p>
      </dgm:t>
    </dgm:pt>
    <dgm:pt modelId="{B5C1CC0F-F34D-4736-92E4-9CD281D6FC9F}" type="parTrans" cxnId="{BC7E10CA-0246-4599-BB32-7CF279CA3B54}">
      <dgm:prSet/>
      <dgm:spPr/>
      <dgm:t>
        <a:bodyPr/>
        <a:lstStyle/>
        <a:p>
          <a:endParaRPr lang="en-US"/>
        </a:p>
      </dgm:t>
    </dgm:pt>
    <dgm:pt modelId="{F1B5AC12-F68B-480C-A7B5-3FD61FA04E33}" type="sibTrans" cxnId="{BC7E10CA-0246-4599-BB32-7CF279CA3B54}">
      <dgm:prSet/>
      <dgm:spPr/>
      <dgm:t>
        <a:bodyPr/>
        <a:lstStyle/>
        <a:p>
          <a:endParaRPr lang="en-US"/>
        </a:p>
      </dgm:t>
    </dgm:pt>
    <dgm:pt modelId="{B8666E19-9AEF-4567-91F7-2E3D10FDB8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Some external injuries may be lesions as well</a:t>
          </a:r>
        </a:p>
      </dgm:t>
    </dgm:pt>
    <dgm:pt modelId="{C8A27A0C-BB03-436B-BC8F-CC265C74EB5A}" type="parTrans" cxnId="{CE20011B-DBFE-4823-A1DD-2EC01965CB44}">
      <dgm:prSet/>
      <dgm:spPr/>
      <dgm:t>
        <a:bodyPr/>
        <a:lstStyle/>
        <a:p>
          <a:endParaRPr lang="en-US"/>
        </a:p>
      </dgm:t>
    </dgm:pt>
    <dgm:pt modelId="{C187DDD6-49DD-4603-982F-E26998D26A74}" type="sibTrans" cxnId="{CE20011B-DBFE-4823-A1DD-2EC01965CB44}">
      <dgm:prSet/>
      <dgm:spPr/>
      <dgm:t>
        <a:bodyPr/>
        <a:lstStyle/>
        <a:p>
          <a:endParaRPr lang="en-US"/>
        </a:p>
      </dgm:t>
    </dgm:pt>
    <dgm:pt modelId="{7BEB86E3-2F4E-4658-8FF4-CA7C58AC2EF5}" type="pres">
      <dgm:prSet presAssocID="{78223FF0-9222-4622-9800-FA31920134C3}" presName="root" presStyleCnt="0">
        <dgm:presLayoutVars>
          <dgm:dir/>
          <dgm:resizeHandles val="exact"/>
        </dgm:presLayoutVars>
      </dgm:prSet>
      <dgm:spPr/>
    </dgm:pt>
    <dgm:pt modelId="{B3B57C0D-53CB-4CCE-8F73-EE4AAD650A89}" type="pres">
      <dgm:prSet presAssocID="{8729162D-7D02-4433-A772-C250D97A9576}" presName="compNode" presStyleCnt="0"/>
      <dgm:spPr/>
    </dgm:pt>
    <dgm:pt modelId="{9F7F447B-7A44-4F86-8DB9-64CEF9EB5C1B}" type="pres">
      <dgm:prSet presAssocID="{8729162D-7D02-4433-A772-C250D97A9576}" presName="bgRect" presStyleLbl="bgShp" presStyleIdx="0" presStyleCnt="3"/>
      <dgm:spPr/>
    </dgm:pt>
    <dgm:pt modelId="{0DD788A9-ADA1-4869-9229-83DAA203A255}" type="pres">
      <dgm:prSet presAssocID="{8729162D-7D02-4433-A772-C250D97A957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97091229-0013-4A39-8665-E932AE8A50DE}" type="pres">
      <dgm:prSet presAssocID="{8729162D-7D02-4433-A772-C250D97A9576}" presName="spaceRect" presStyleCnt="0"/>
      <dgm:spPr/>
    </dgm:pt>
    <dgm:pt modelId="{C8D7180F-4194-4227-B12F-1D347D3524DC}" type="pres">
      <dgm:prSet presAssocID="{8729162D-7D02-4433-A772-C250D97A9576}" presName="parTx" presStyleLbl="revTx" presStyleIdx="0" presStyleCnt="5">
        <dgm:presLayoutVars>
          <dgm:chMax val="0"/>
          <dgm:chPref val="0"/>
        </dgm:presLayoutVars>
      </dgm:prSet>
      <dgm:spPr/>
    </dgm:pt>
    <dgm:pt modelId="{8505082D-5C06-4AD0-AE6C-2F6D3AB56EDA}" type="pres">
      <dgm:prSet presAssocID="{221F23CD-3930-47D6-B160-5AE3E9C14F31}" presName="sibTrans" presStyleCnt="0"/>
      <dgm:spPr/>
    </dgm:pt>
    <dgm:pt modelId="{4172CD4D-EB99-4519-80E3-971685FF93CD}" type="pres">
      <dgm:prSet presAssocID="{CF610DD3-1165-4F74-9B6D-23623D920D5A}" presName="compNode" presStyleCnt="0"/>
      <dgm:spPr/>
    </dgm:pt>
    <dgm:pt modelId="{D02BD65E-77EA-4C29-AAE3-5862367E8159}" type="pres">
      <dgm:prSet presAssocID="{CF610DD3-1165-4F74-9B6D-23623D920D5A}" presName="bgRect" presStyleLbl="bgShp" presStyleIdx="1" presStyleCnt="3"/>
      <dgm:spPr/>
    </dgm:pt>
    <dgm:pt modelId="{2A8CC451-BFEE-4C12-89F5-9889E9C1BC96}" type="pres">
      <dgm:prSet presAssocID="{CF610DD3-1165-4F74-9B6D-23623D920D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C94CC6EC-E910-49D6-A9BF-10460B29A8ED}" type="pres">
      <dgm:prSet presAssocID="{CF610DD3-1165-4F74-9B6D-23623D920D5A}" presName="spaceRect" presStyleCnt="0"/>
      <dgm:spPr/>
    </dgm:pt>
    <dgm:pt modelId="{0C04EF32-A9CB-4C90-8B77-C7B64072214D}" type="pres">
      <dgm:prSet presAssocID="{CF610DD3-1165-4F74-9B6D-23623D920D5A}" presName="parTx" presStyleLbl="revTx" presStyleIdx="1" presStyleCnt="5">
        <dgm:presLayoutVars>
          <dgm:chMax val="0"/>
          <dgm:chPref val="0"/>
        </dgm:presLayoutVars>
      </dgm:prSet>
      <dgm:spPr/>
    </dgm:pt>
    <dgm:pt modelId="{1E4E85A9-EFB8-49B6-B949-CB6E010A4E07}" type="pres">
      <dgm:prSet presAssocID="{CF610DD3-1165-4F74-9B6D-23623D920D5A}" presName="desTx" presStyleLbl="revTx" presStyleIdx="2" presStyleCnt="5">
        <dgm:presLayoutVars/>
      </dgm:prSet>
      <dgm:spPr/>
    </dgm:pt>
    <dgm:pt modelId="{C64C45D7-40EA-40FC-9F7B-85E1DBAA27D8}" type="pres">
      <dgm:prSet presAssocID="{F085030E-8E35-4714-9490-CA8A26ABC740}" presName="sibTrans" presStyleCnt="0"/>
      <dgm:spPr/>
    </dgm:pt>
    <dgm:pt modelId="{7113C32E-35B7-41DC-8404-807DD520C87E}" type="pres">
      <dgm:prSet presAssocID="{52713284-101A-4F43-BEE0-022774366682}" presName="compNode" presStyleCnt="0"/>
      <dgm:spPr/>
    </dgm:pt>
    <dgm:pt modelId="{B70F5BE7-70BB-46EC-884B-542BFFAAEBD9}" type="pres">
      <dgm:prSet presAssocID="{52713284-101A-4F43-BEE0-022774366682}" presName="bgRect" presStyleLbl="bgShp" presStyleIdx="2" presStyleCnt="3"/>
      <dgm:spPr/>
    </dgm:pt>
    <dgm:pt modelId="{CA3BE0F1-BA12-4D49-972A-0F6AB19FE3B1}" type="pres">
      <dgm:prSet presAssocID="{52713284-101A-4F43-BEE0-0227743666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89848FCE-1659-4246-8FC3-B2FE0E71CF79}" type="pres">
      <dgm:prSet presAssocID="{52713284-101A-4F43-BEE0-022774366682}" presName="spaceRect" presStyleCnt="0"/>
      <dgm:spPr/>
    </dgm:pt>
    <dgm:pt modelId="{753B3BDD-3181-44F8-96D0-5582B648834F}" type="pres">
      <dgm:prSet presAssocID="{52713284-101A-4F43-BEE0-022774366682}" presName="parTx" presStyleLbl="revTx" presStyleIdx="3" presStyleCnt="5">
        <dgm:presLayoutVars>
          <dgm:chMax val="0"/>
          <dgm:chPref val="0"/>
        </dgm:presLayoutVars>
      </dgm:prSet>
      <dgm:spPr/>
    </dgm:pt>
    <dgm:pt modelId="{E16F10C5-03E0-4037-A63A-9512D86FA405}" type="pres">
      <dgm:prSet presAssocID="{52713284-101A-4F43-BEE0-022774366682}" presName="desTx" presStyleLbl="revTx" presStyleIdx="4" presStyleCnt="5">
        <dgm:presLayoutVars/>
      </dgm:prSet>
      <dgm:spPr/>
    </dgm:pt>
  </dgm:ptLst>
  <dgm:cxnLst>
    <dgm:cxn modelId="{1A2A4D15-3972-2F4B-9367-D78FBB132805}" type="presOf" srcId="{C41F4128-46ED-43C6-83D6-6F5CC6B7AB47}" destId="{1E4E85A9-EFB8-49B6-B949-CB6E010A4E07}" srcOrd="0" destOrd="1" presId="urn:microsoft.com/office/officeart/2018/2/layout/IconVerticalSolidList"/>
    <dgm:cxn modelId="{CE20011B-DBFE-4823-A1DD-2EC01965CB44}" srcId="{52713284-101A-4F43-BEE0-022774366682}" destId="{B8666E19-9AEF-4567-91F7-2E3D10FDB8FF}" srcOrd="1" destOrd="0" parTransId="{C8A27A0C-BB03-436B-BC8F-CC265C74EB5A}" sibTransId="{C187DDD6-49DD-4603-982F-E26998D26A74}"/>
    <dgm:cxn modelId="{6828202B-EF44-484F-8F8E-4D850B0E13EC}" type="presOf" srcId="{74A2BAD8-1CD4-4628-80BA-5D393ED9E2AE}" destId="{1E4E85A9-EFB8-49B6-B949-CB6E010A4E07}" srcOrd="0" destOrd="0" presId="urn:microsoft.com/office/officeart/2018/2/layout/IconVerticalSolidList"/>
    <dgm:cxn modelId="{C2590F31-A4B5-B24B-A3EA-1FAC09DBAC26}" type="presOf" srcId="{CF610DD3-1165-4F74-9B6D-23623D920D5A}" destId="{0C04EF32-A9CB-4C90-8B77-C7B64072214D}" srcOrd="0" destOrd="0" presId="urn:microsoft.com/office/officeart/2018/2/layout/IconVerticalSolidList"/>
    <dgm:cxn modelId="{2D0AD556-BB29-5E40-AD26-2FCD38B5BF54}" type="presOf" srcId="{8729162D-7D02-4433-A772-C250D97A9576}" destId="{C8D7180F-4194-4227-B12F-1D347D3524DC}" srcOrd="0" destOrd="0" presId="urn:microsoft.com/office/officeart/2018/2/layout/IconVerticalSolidList"/>
    <dgm:cxn modelId="{A25DA474-F487-8746-964F-3B8158423CC6}" type="presOf" srcId="{B8666E19-9AEF-4567-91F7-2E3D10FDB8FF}" destId="{E16F10C5-03E0-4037-A63A-9512D86FA405}" srcOrd="0" destOrd="1" presId="urn:microsoft.com/office/officeart/2018/2/layout/IconVerticalSolidList"/>
    <dgm:cxn modelId="{963F7387-D981-6048-9426-35037EC36BC3}" type="presOf" srcId="{52713284-101A-4F43-BEE0-022774366682}" destId="{753B3BDD-3181-44F8-96D0-5582B648834F}" srcOrd="0" destOrd="0" presId="urn:microsoft.com/office/officeart/2018/2/layout/IconVerticalSolidList"/>
    <dgm:cxn modelId="{0709B58A-8B82-44A7-8A97-901AFBCFAEC1}" srcId="{78223FF0-9222-4622-9800-FA31920134C3}" destId="{8729162D-7D02-4433-A772-C250D97A9576}" srcOrd="0" destOrd="0" parTransId="{FEC35F17-48FB-4C81-9A50-AC9F6F0C208D}" sibTransId="{221F23CD-3930-47D6-B160-5AE3E9C14F31}"/>
    <dgm:cxn modelId="{0651ADAA-9D4A-45C7-B53E-73025B8D0A1E}" srcId="{78223FF0-9222-4622-9800-FA31920134C3}" destId="{52713284-101A-4F43-BEE0-022774366682}" srcOrd="2" destOrd="0" parTransId="{3E6F2BE6-75DB-4065-A515-5B74300B5889}" sibTransId="{EA7F367E-2339-4855-B541-0161469E1AEA}"/>
    <dgm:cxn modelId="{424A9CB0-77E1-F647-A351-8CA2D244F823}" type="presOf" srcId="{EA615209-BE46-4E6C-BDEB-A010948D2D32}" destId="{E16F10C5-03E0-4037-A63A-9512D86FA405}" srcOrd="0" destOrd="0" presId="urn:microsoft.com/office/officeart/2018/2/layout/IconVerticalSolidList"/>
    <dgm:cxn modelId="{D689BBC0-F33F-4B30-AD64-C0A010F6BEF4}" srcId="{78223FF0-9222-4622-9800-FA31920134C3}" destId="{CF610DD3-1165-4F74-9B6D-23623D920D5A}" srcOrd="1" destOrd="0" parTransId="{3A7CBC47-DF43-4EE8-B950-4E930099BF99}" sibTransId="{F085030E-8E35-4714-9490-CA8A26ABC740}"/>
    <dgm:cxn modelId="{6182BFC7-E9E7-BC4E-AA91-B82BC12E9F44}" type="presOf" srcId="{78223FF0-9222-4622-9800-FA31920134C3}" destId="{7BEB86E3-2F4E-4658-8FF4-CA7C58AC2EF5}" srcOrd="0" destOrd="0" presId="urn:microsoft.com/office/officeart/2018/2/layout/IconVerticalSolidList"/>
    <dgm:cxn modelId="{BC7E10CA-0246-4599-BB32-7CF279CA3B54}" srcId="{52713284-101A-4F43-BEE0-022774366682}" destId="{EA615209-BE46-4E6C-BDEB-A010948D2D32}" srcOrd="0" destOrd="0" parTransId="{B5C1CC0F-F34D-4736-92E4-9CD281D6FC9F}" sibTransId="{F1B5AC12-F68B-480C-A7B5-3FD61FA04E33}"/>
    <dgm:cxn modelId="{F5D6E4EC-FC95-4F2D-998C-3D924B122104}" srcId="{CF610DD3-1165-4F74-9B6D-23623D920D5A}" destId="{C41F4128-46ED-43C6-83D6-6F5CC6B7AB47}" srcOrd="1" destOrd="0" parTransId="{8C7466FE-B894-4201-9C41-972CBF57B315}" sibTransId="{F058FE87-6AEB-4402-9EFE-51413669DA21}"/>
    <dgm:cxn modelId="{412E02F0-F45E-4BAE-96E3-10DDE31E6FB5}" srcId="{CF610DD3-1165-4F74-9B6D-23623D920D5A}" destId="{74A2BAD8-1CD4-4628-80BA-5D393ED9E2AE}" srcOrd="0" destOrd="0" parTransId="{3084F2FF-30A6-4CFF-AA62-BB5DF0B397A4}" sibTransId="{8DF0F3E2-EB18-4F8E-9873-B29BB8E6C200}"/>
    <dgm:cxn modelId="{7CDBE61E-85C2-5047-8FA9-08C33375A987}" type="presParOf" srcId="{7BEB86E3-2F4E-4658-8FF4-CA7C58AC2EF5}" destId="{B3B57C0D-53CB-4CCE-8F73-EE4AAD650A89}" srcOrd="0" destOrd="0" presId="urn:microsoft.com/office/officeart/2018/2/layout/IconVerticalSolidList"/>
    <dgm:cxn modelId="{2F7295FE-6130-A24F-AC87-65F4D844A86C}" type="presParOf" srcId="{B3B57C0D-53CB-4CCE-8F73-EE4AAD650A89}" destId="{9F7F447B-7A44-4F86-8DB9-64CEF9EB5C1B}" srcOrd="0" destOrd="0" presId="urn:microsoft.com/office/officeart/2018/2/layout/IconVerticalSolidList"/>
    <dgm:cxn modelId="{0B972981-3BBF-214B-9E31-2074BF55502F}" type="presParOf" srcId="{B3B57C0D-53CB-4CCE-8F73-EE4AAD650A89}" destId="{0DD788A9-ADA1-4869-9229-83DAA203A255}" srcOrd="1" destOrd="0" presId="urn:microsoft.com/office/officeart/2018/2/layout/IconVerticalSolidList"/>
    <dgm:cxn modelId="{A679F200-9605-AE47-ACBE-FADF1E452FCE}" type="presParOf" srcId="{B3B57C0D-53CB-4CCE-8F73-EE4AAD650A89}" destId="{97091229-0013-4A39-8665-E932AE8A50DE}" srcOrd="2" destOrd="0" presId="urn:microsoft.com/office/officeart/2018/2/layout/IconVerticalSolidList"/>
    <dgm:cxn modelId="{AEFD5F6B-4156-BF45-8634-58F52654A08F}" type="presParOf" srcId="{B3B57C0D-53CB-4CCE-8F73-EE4AAD650A89}" destId="{C8D7180F-4194-4227-B12F-1D347D3524DC}" srcOrd="3" destOrd="0" presId="urn:microsoft.com/office/officeart/2018/2/layout/IconVerticalSolidList"/>
    <dgm:cxn modelId="{AE5337B4-B2CA-A84F-998F-37CEE61DCDDB}" type="presParOf" srcId="{7BEB86E3-2F4E-4658-8FF4-CA7C58AC2EF5}" destId="{8505082D-5C06-4AD0-AE6C-2F6D3AB56EDA}" srcOrd="1" destOrd="0" presId="urn:microsoft.com/office/officeart/2018/2/layout/IconVerticalSolidList"/>
    <dgm:cxn modelId="{5E790D3F-93FB-FB4D-9745-29E88CE37A0C}" type="presParOf" srcId="{7BEB86E3-2F4E-4658-8FF4-CA7C58AC2EF5}" destId="{4172CD4D-EB99-4519-80E3-971685FF93CD}" srcOrd="2" destOrd="0" presId="urn:microsoft.com/office/officeart/2018/2/layout/IconVerticalSolidList"/>
    <dgm:cxn modelId="{C86E2C86-2A79-6C4E-9346-E83FB71BF1E5}" type="presParOf" srcId="{4172CD4D-EB99-4519-80E3-971685FF93CD}" destId="{D02BD65E-77EA-4C29-AAE3-5862367E8159}" srcOrd="0" destOrd="0" presId="urn:microsoft.com/office/officeart/2018/2/layout/IconVerticalSolidList"/>
    <dgm:cxn modelId="{02D6523D-23A8-A847-8258-C5F1A9E4BFB0}" type="presParOf" srcId="{4172CD4D-EB99-4519-80E3-971685FF93CD}" destId="{2A8CC451-BFEE-4C12-89F5-9889E9C1BC96}" srcOrd="1" destOrd="0" presId="urn:microsoft.com/office/officeart/2018/2/layout/IconVerticalSolidList"/>
    <dgm:cxn modelId="{EE0ADB01-7087-3047-B39F-FB83515D3C9D}" type="presParOf" srcId="{4172CD4D-EB99-4519-80E3-971685FF93CD}" destId="{C94CC6EC-E910-49D6-A9BF-10460B29A8ED}" srcOrd="2" destOrd="0" presId="urn:microsoft.com/office/officeart/2018/2/layout/IconVerticalSolidList"/>
    <dgm:cxn modelId="{3F24671C-EB0E-8B46-9BD0-4CA3C745E420}" type="presParOf" srcId="{4172CD4D-EB99-4519-80E3-971685FF93CD}" destId="{0C04EF32-A9CB-4C90-8B77-C7B64072214D}" srcOrd="3" destOrd="0" presId="urn:microsoft.com/office/officeart/2018/2/layout/IconVerticalSolidList"/>
    <dgm:cxn modelId="{EF2487F0-AF82-234A-92CC-029F3571254A}" type="presParOf" srcId="{4172CD4D-EB99-4519-80E3-971685FF93CD}" destId="{1E4E85A9-EFB8-49B6-B949-CB6E010A4E07}" srcOrd="4" destOrd="0" presId="urn:microsoft.com/office/officeart/2018/2/layout/IconVerticalSolidList"/>
    <dgm:cxn modelId="{748B760C-65F8-DB4D-A0FA-C759B07C10BE}" type="presParOf" srcId="{7BEB86E3-2F4E-4658-8FF4-CA7C58AC2EF5}" destId="{C64C45D7-40EA-40FC-9F7B-85E1DBAA27D8}" srcOrd="3" destOrd="0" presId="urn:microsoft.com/office/officeart/2018/2/layout/IconVerticalSolidList"/>
    <dgm:cxn modelId="{9798A351-1D86-5A48-B489-61E7BC09EB60}" type="presParOf" srcId="{7BEB86E3-2F4E-4658-8FF4-CA7C58AC2EF5}" destId="{7113C32E-35B7-41DC-8404-807DD520C87E}" srcOrd="4" destOrd="0" presId="urn:microsoft.com/office/officeart/2018/2/layout/IconVerticalSolidList"/>
    <dgm:cxn modelId="{27BB69C4-D14B-644E-8001-8607D5FDE48A}" type="presParOf" srcId="{7113C32E-35B7-41DC-8404-807DD520C87E}" destId="{B70F5BE7-70BB-46EC-884B-542BFFAAEBD9}" srcOrd="0" destOrd="0" presId="urn:microsoft.com/office/officeart/2018/2/layout/IconVerticalSolidList"/>
    <dgm:cxn modelId="{009CDDA0-270A-574F-9394-1BC7DC0F22A7}" type="presParOf" srcId="{7113C32E-35B7-41DC-8404-807DD520C87E}" destId="{CA3BE0F1-BA12-4D49-972A-0F6AB19FE3B1}" srcOrd="1" destOrd="0" presId="urn:microsoft.com/office/officeart/2018/2/layout/IconVerticalSolidList"/>
    <dgm:cxn modelId="{309C2B02-F952-E441-822C-DC7A9F5E0389}" type="presParOf" srcId="{7113C32E-35B7-41DC-8404-807DD520C87E}" destId="{89848FCE-1659-4246-8FC3-B2FE0E71CF79}" srcOrd="2" destOrd="0" presId="urn:microsoft.com/office/officeart/2018/2/layout/IconVerticalSolidList"/>
    <dgm:cxn modelId="{D1C91FAF-AE59-1643-A0E9-27ABFEB3526D}" type="presParOf" srcId="{7113C32E-35B7-41DC-8404-807DD520C87E}" destId="{753B3BDD-3181-44F8-96D0-5582B648834F}" srcOrd="3" destOrd="0" presId="urn:microsoft.com/office/officeart/2018/2/layout/IconVerticalSolidList"/>
    <dgm:cxn modelId="{18BF6670-32A5-B74D-BC8E-71F367C09559}" type="presParOf" srcId="{7113C32E-35B7-41DC-8404-807DD520C87E}" destId="{E16F10C5-03E0-4037-A63A-9512D86FA40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F447B-7A44-4F86-8DB9-64CEF9EB5C1B}">
      <dsp:nvSpPr>
        <dsp:cNvPr id="0" name=""/>
        <dsp:cNvSpPr/>
      </dsp:nvSpPr>
      <dsp:spPr>
        <a:xfrm>
          <a:off x="0" y="507"/>
          <a:ext cx="9701953" cy="1188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788A9-ADA1-4869-9229-83DAA203A255}">
      <dsp:nvSpPr>
        <dsp:cNvPr id="0" name=""/>
        <dsp:cNvSpPr/>
      </dsp:nvSpPr>
      <dsp:spPr>
        <a:xfrm>
          <a:off x="359463" y="267877"/>
          <a:ext cx="653570" cy="6535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7180F-4194-4227-B12F-1D347D3524DC}">
      <dsp:nvSpPr>
        <dsp:cNvPr id="0" name=""/>
        <dsp:cNvSpPr/>
      </dsp:nvSpPr>
      <dsp:spPr>
        <a:xfrm>
          <a:off x="1372497" y="507"/>
          <a:ext cx="8329455" cy="11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63" tIns="125763" rIns="125763" bIns="12576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Necropsy</a:t>
          </a:r>
          <a:r>
            <a:rPr lang="en-US" sz="2000" kern="1200"/>
            <a:t> – an autopsy performed on an animal</a:t>
          </a:r>
        </a:p>
      </dsp:txBody>
      <dsp:txXfrm>
        <a:off x="1372497" y="507"/>
        <a:ext cx="8329455" cy="1188309"/>
      </dsp:txXfrm>
    </dsp:sp>
    <dsp:sp modelId="{D02BD65E-77EA-4C29-AAE3-5862367E8159}">
      <dsp:nvSpPr>
        <dsp:cNvPr id="0" name=""/>
        <dsp:cNvSpPr/>
      </dsp:nvSpPr>
      <dsp:spPr>
        <a:xfrm>
          <a:off x="0" y="1485894"/>
          <a:ext cx="9701953" cy="1188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CC451-BFEE-4C12-89F5-9889E9C1BC96}">
      <dsp:nvSpPr>
        <dsp:cNvPr id="0" name=""/>
        <dsp:cNvSpPr/>
      </dsp:nvSpPr>
      <dsp:spPr>
        <a:xfrm>
          <a:off x="359463" y="1753264"/>
          <a:ext cx="653570" cy="6535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4EF32-A9CB-4C90-8B77-C7B64072214D}">
      <dsp:nvSpPr>
        <dsp:cNvPr id="0" name=""/>
        <dsp:cNvSpPr/>
      </dsp:nvSpPr>
      <dsp:spPr>
        <a:xfrm>
          <a:off x="1372497" y="1485894"/>
          <a:ext cx="4365878" cy="11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63" tIns="125763" rIns="125763" bIns="12576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Clinical Sign</a:t>
          </a:r>
          <a:r>
            <a:rPr lang="en-US" sz="2000" kern="1200"/>
            <a:t> – something indicating the presence or existence of something else</a:t>
          </a:r>
        </a:p>
      </dsp:txBody>
      <dsp:txXfrm>
        <a:off x="1372497" y="1485894"/>
        <a:ext cx="4365878" cy="1188309"/>
      </dsp:txXfrm>
    </dsp:sp>
    <dsp:sp modelId="{1E4E85A9-EFB8-49B6-B949-CB6E010A4E07}">
      <dsp:nvSpPr>
        <dsp:cNvPr id="0" name=""/>
        <dsp:cNvSpPr/>
      </dsp:nvSpPr>
      <dsp:spPr>
        <a:xfrm>
          <a:off x="5738376" y="1485894"/>
          <a:ext cx="3963576" cy="11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63" tIns="125763" rIns="125763" bIns="12576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Always external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May or may not involve physical injury</a:t>
          </a:r>
        </a:p>
      </dsp:txBody>
      <dsp:txXfrm>
        <a:off x="5738376" y="1485894"/>
        <a:ext cx="3963576" cy="1188309"/>
      </dsp:txXfrm>
    </dsp:sp>
    <dsp:sp modelId="{B70F5BE7-70BB-46EC-884B-542BFFAAEBD9}">
      <dsp:nvSpPr>
        <dsp:cNvPr id="0" name=""/>
        <dsp:cNvSpPr/>
      </dsp:nvSpPr>
      <dsp:spPr>
        <a:xfrm>
          <a:off x="0" y="2971281"/>
          <a:ext cx="9701953" cy="118830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BE0F1-BA12-4D49-972A-0F6AB19FE3B1}">
      <dsp:nvSpPr>
        <dsp:cNvPr id="0" name=""/>
        <dsp:cNvSpPr/>
      </dsp:nvSpPr>
      <dsp:spPr>
        <a:xfrm>
          <a:off x="359463" y="3238651"/>
          <a:ext cx="653570" cy="6535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B3BDD-3181-44F8-96D0-5582B648834F}">
      <dsp:nvSpPr>
        <dsp:cNvPr id="0" name=""/>
        <dsp:cNvSpPr/>
      </dsp:nvSpPr>
      <dsp:spPr>
        <a:xfrm>
          <a:off x="1372497" y="2971281"/>
          <a:ext cx="4365878" cy="11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63" tIns="125763" rIns="125763" bIns="12576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sng" kern="1200"/>
            <a:t>Lesion</a:t>
          </a:r>
          <a:r>
            <a:rPr lang="en-US" sz="2000" kern="1200"/>
            <a:t> – an injured or diseased spot or area on/in the body</a:t>
          </a:r>
        </a:p>
      </dsp:txBody>
      <dsp:txXfrm>
        <a:off x="1372497" y="2971281"/>
        <a:ext cx="4365878" cy="1188309"/>
      </dsp:txXfrm>
    </dsp:sp>
    <dsp:sp modelId="{E16F10C5-03E0-4037-A63A-9512D86FA405}">
      <dsp:nvSpPr>
        <dsp:cNvPr id="0" name=""/>
        <dsp:cNvSpPr/>
      </dsp:nvSpPr>
      <dsp:spPr>
        <a:xfrm>
          <a:off x="5738376" y="2971281"/>
          <a:ext cx="3963576" cy="1188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63" tIns="125763" rIns="125763" bIns="12576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Anything internal is a lesion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Some external injuries may be lesions as well</a:t>
          </a:r>
        </a:p>
      </dsp:txBody>
      <dsp:txXfrm>
        <a:off x="5738376" y="2971281"/>
        <a:ext cx="3963576" cy="1188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F03DE-D81A-5745-9E93-CB854E8AB4C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8303B-C991-1348-8F63-7401B27E2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9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0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87302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46394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278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438157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308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9070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9052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404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203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5044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881B1DA-A27E-4D4E-BBFD-7423457EAD85}" type="datetimeFigureOut">
              <a:rPr lang="en-US" smtClean="0"/>
              <a:t>6/23/20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0CEEA75-8D04-4FCE-9EBD-B933791DBFA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38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inlkDrbvNQ?feature=oembed" TargetMode="Externa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TB3g3Sd_ZU?feature=oembed" TargetMode="Externa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9832" y="1927654"/>
            <a:ext cx="4297680" cy="2445854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POULTRY SCIENCE:</a:t>
            </a:r>
            <a:br>
              <a:rPr lang="en-US" sz="5400" dirty="0"/>
            </a:br>
            <a:r>
              <a:rPr lang="en-US" sz="4400" dirty="0"/>
              <a:t>Poultry Health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5065775"/>
            <a:ext cx="3793678" cy="91736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Unit 9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6745DD10-1536-BB4D-895A-203E6C8CE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852" y="770097"/>
            <a:ext cx="3888528" cy="9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0559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</p:sp>
      </p:grp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2A0F9152-48E3-49B1-872D-898BCB713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3466" y="643466"/>
            <a:ext cx="10905066" cy="5571066"/>
          </a:xfrm>
          <a:custGeom>
            <a:avLst/>
            <a:gdLst>
              <a:gd name="connsiteX0" fmla="*/ 317500 w 10905066"/>
              <a:gd name="connsiteY0" fmla="*/ 0 h 5571066"/>
              <a:gd name="connsiteX1" fmla="*/ 6969125 w 10905066"/>
              <a:gd name="connsiteY1" fmla="*/ 0 h 5571066"/>
              <a:gd name="connsiteX2" fmla="*/ 6969127 w 10905066"/>
              <a:gd name="connsiteY2" fmla="*/ 0 h 5571066"/>
              <a:gd name="connsiteX3" fmla="*/ 10587566 w 10905066"/>
              <a:gd name="connsiteY3" fmla="*/ 0 h 5571066"/>
              <a:gd name="connsiteX4" fmla="*/ 10651066 w 10905066"/>
              <a:gd name="connsiteY4" fmla="*/ 6350 h 5571066"/>
              <a:gd name="connsiteX5" fmla="*/ 10711391 w 10905066"/>
              <a:gd name="connsiteY5" fmla="*/ 23813 h 5571066"/>
              <a:gd name="connsiteX6" fmla="*/ 10763779 w 10905066"/>
              <a:gd name="connsiteY6" fmla="*/ 52388 h 5571066"/>
              <a:gd name="connsiteX7" fmla="*/ 10812991 w 10905066"/>
              <a:gd name="connsiteY7" fmla="*/ 93663 h 5571066"/>
              <a:gd name="connsiteX8" fmla="*/ 10849503 w 10905066"/>
              <a:gd name="connsiteY8" fmla="*/ 139700 h 5571066"/>
              <a:gd name="connsiteX9" fmla="*/ 10881253 w 10905066"/>
              <a:gd name="connsiteY9" fmla="*/ 195263 h 5571066"/>
              <a:gd name="connsiteX10" fmla="*/ 10898716 w 10905066"/>
              <a:gd name="connsiteY10" fmla="*/ 254000 h 5571066"/>
              <a:gd name="connsiteX11" fmla="*/ 10905066 w 10905066"/>
              <a:gd name="connsiteY11" fmla="*/ 319088 h 5571066"/>
              <a:gd name="connsiteX12" fmla="*/ 10905066 w 10905066"/>
              <a:gd name="connsiteY12" fmla="*/ 1556279 h 5571066"/>
              <a:gd name="connsiteX13" fmla="*/ 10905066 w 10905066"/>
              <a:gd name="connsiteY13" fmla="*/ 4014788 h 5571066"/>
              <a:gd name="connsiteX14" fmla="*/ 10905066 w 10905066"/>
              <a:gd name="connsiteY14" fmla="*/ 5251979 h 5571066"/>
              <a:gd name="connsiteX15" fmla="*/ 10898716 w 10905066"/>
              <a:gd name="connsiteY15" fmla="*/ 5317066 h 5571066"/>
              <a:gd name="connsiteX16" fmla="*/ 10881253 w 10905066"/>
              <a:gd name="connsiteY16" fmla="*/ 5375804 h 5571066"/>
              <a:gd name="connsiteX17" fmla="*/ 10849503 w 10905066"/>
              <a:gd name="connsiteY17" fmla="*/ 5431366 h 5571066"/>
              <a:gd name="connsiteX18" fmla="*/ 10812991 w 10905066"/>
              <a:gd name="connsiteY18" fmla="*/ 5478991 h 5571066"/>
              <a:gd name="connsiteX19" fmla="*/ 10763779 w 10905066"/>
              <a:gd name="connsiteY19" fmla="*/ 5518679 h 5571066"/>
              <a:gd name="connsiteX20" fmla="*/ 10711391 w 10905066"/>
              <a:gd name="connsiteY20" fmla="*/ 5547254 h 5571066"/>
              <a:gd name="connsiteX21" fmla="*/ 10651066 w 10905066"/>
              <a:gd name="connsiteY21" fmla="*/ 5564716 h 5571066"/>
              <a:gd name="connsiteX22" fmla="*/ 10587566 w 10905066"/>
              <a:gd name="connsiteY22" fmla="*/ 5571066 h 5571066"/>
              <a:gd name="connsiteX23" fmla="*/ 6969125 w 10905066"/>
              <a:gd name="connsiteY23" fmla="*/ 5571066 h 5571066"/>
              <a:gd name="connsiteX24" fmla="*/ 3935941 w 10905066"/>
              <a:gd name="connsiteY24" fmla="*/ 5571066 h 5571066"/>
              <a:gd name="connsiteX25" fmla="*/ 317500 w 10905066"/>
              <a:gd name="connsiteY25" fmla="*/ 5571066 h 5571066"/>
              <a:gd name="connsiteX26" fmla="*/ 254000 w 10905066"/>
              <a:gd name="connsiteY26" fmla="*/ 5564716 h 5571066"/>
              <a:gd name="connsiteX27" fmla="*/ 193675 w 10905066"/>
              <a:gd name="connsiteY27" fmla="*/ 5547254 h 5571066"/>
              <a:gd name="connsiteX28" fmla="*/ 141288 w 10905066"/>
              <a:gd name="connsiteY28" fmla="*/ 5518679 h 5571066"/>
              <a:gd name="connsiteX29" fmla="*/ 92075 w 10905066"/>
              <a:gd name="connsiteY29" fmla="*/ 5478991 h 5571066"/>
              <a:gd name="connsiteX30" fmla="*/ 55563 w 10905066"/>
              <a:gd name="connsiteY30" fmla="*/ 5431366 h 5571066"/>
              <a:gd name="connsiteX31" fmla="*/ 23813 w 10905066"/>
              <a:gd name="connsiteY31" fmla="*/ 5375804 h 5571066"/>
              <a:gd name="connsiteX32" fmla="*/ 6350 w 10905066"/>
              <a:gd name="connsiteY32" fmla="*/ 5317066 h 5571066"/>
              <a:gd name="connsiteX33" fmla="*/ 0 w 10905066"/>
              <a:gd name="connsiteY33" fmla="*/ 5251979 h 5571066"/>
              <a:gd name="connsiteX34" fmla="*/ 0 w 10905066"/>
              <a:gd name="connsiteY34" fmla="*/ 4014789 h 5571066"/>
              <a:gd name="connsiteX35" fmla="*/ 0 w 10905066"/>
              <a:gd name="connsiteY35" fmla="*/ 4014788 h 5571066"/>
              <a:gd name="connsiteX36" fmla="*/ 0 w 10905066"/>
              <a:gd name="connsiteY36" fmla="*/ 319088 h 5571066"/>
              <a:gd name="connsiteX37" fmla="*/ 6350 w 10905066"/>
              <a:gd name="connsiteY37" fmla="*/ 254000 h 5571066"/>
              <a:gd name="connsiteX38" fmla="*/ 23813 w 10905066"/>
              <a:gd name="connsiteY38" fmla="*/ 195263 h 5571066"/>
              <a:gd name="connsiteX39" fmla="*/ 55563 w 10905066"/>
              <a:gd name="connsiteY39" fmla="*/ 139700 h 5571066"/>
              <a:gd name="connsiteX40" fmla="*/ 92075 w 10905066"/>
              <a:gd name="connsiteY40" fmla="*/ 93663 h 5571066"/>
              <a:gd name="connsiteX41" fmla="*/ 141288 w 10905066"/>
              <a:gd name="connsiteY41" fmla="*/ 52388 h 5571066"/>
              <a:gd name="connsiteX42" fmla="*/ 193675 w 10905066"/>
              <a:gd name="connsiteY42" fmla="*/ 23813 h 5571066"/>
              <a:gd name="connsiteX43" fmla="*/ 254000 w 10905066"/>
              <a:gd name="connsiteY43" fmla="*/ 635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05066" h="5571066">
                <a:moveTo>
                  <a:pt x="317500" y="0"/>
                </a:moveTo>
                <a:lnTo>
                  <a:pt x="6969125" y="0"/>
                </a:lnTo>
                <a:lnTo>
                  <a:pt x="6969127" y="0"/>
                </a:lnTo>
                <a:lnTo>
                  <a:pt x="10587566" y="0"/>
                </a:lnTo>
                <a:lnTo>
                  <a:pt x="10651066" y="6350"/>
                </a:lnTo>
                <a:lnTo>
                  <a:pt x="10711391" y="23813"/>
                </a:lnTo>
                <a:lnTo>
                  <a:pt x="10763779" y="52388"/>
                </a:lnTo>
                <a:lnTo>
                  <a:pt x="10812991" y="93663"/>
                </a:lnTo>
                <a:lnTo>
                  <a:pt x="10849503" y="139700"/>
                </a:lnTo>
                <a:lnTo>
                  <a:pt x="10881253" y="195263"/>
                </a:lnTo>
                <a:lnTo>
                  <a:pt x="10898716" y="254000"/>
                </a:lnTo>
                <a:lnTo>
                  <a:pt x="10905066" y="319088"/>
                </a:lnTo>
                <a:lnTo>
                  <a:pt x="10905066" y="1556279"/>
                </a:lnTo>
                <a:lnTo>
                  <a:pt x="10905066" y="4014788"/>
                </a:lnTo>
                <a:lnTo>
                  <a:pt x="10905066" y="5251979"/>
                </a:lnTo>
                <a:lnTo>
                  <a:pt x="10898716" y="5317066"/>
                </a:lnTo>
                <a:lnTo>
                  <a:pt x="10881253" y="5375804"/>
                </a:lnTo>
                <a:lnTo>
                  <a:pt x="10849503" y="5431366"/>
                </a:lnTo>
                <a:lnTo>
                  <a:pt x="10812991" y="5478991"/>
                </a:lnTo>
                <a:lnTo>
                  <a:pt x="10763779" y="5518679"/>
                </a:lnTo>
                <a:lnTo>
                  <a:pt x="10711391" y="5547254"/>
                </a:lnTo>
                <a:lnTo>
                  <a:pt x="10651066" y="5564716"/>
                </a:lnTo>
                <a:lnTo>
                  <a:pt x="10587566" y="5571066"/>
                </a:lnTo>
                <a:lnTo>
                  <a:pt x="6969125" y="5571066"/>
                </a:lnTo>
                <a:lnTo>
                  <a:pt x="3935941" y="5571066"/>
                </a:lnTo>
                <a:lnTo>
                  <a:pt x="317500" y="5571066"/>
                </a:lnTo>
                <a:lnTo>
                  <a:pt x="254000" y="5564716"/>
                </a:lnTo>
                <a:lnTo>
                  <a:pt x="193675" y="5547254"/>
                </a:lnTo>
                <a:lnTo>
                  <a:pt x="141288" y="5518679"/>
                </a:lnTo>
                <a:lnTo>
                  <a:pt x="92075" y="5478991"/>
                </a:lnTo>
                <a:lnTo>
                  <a:pt x="55563" y="5431366"/>
                </a:lnTo>
                <a:lnTo>
                  <a:pt x="23813" y="5375804"/>
                </a:lnTo>
                <a:lnTo>
                  <a:pt x="6350" y="5317066"/>
                </a:lnTo>
                <a:lnTo>
                  <a:pt x="0" y="5251979"/>
                </a:lnTo>
                <a:lnTo>
                  <a:pt x="0" y="4014789"/>
                </a:lnTo>
                <a:lnTo>
                  <a:pt x="0" y="4014788"/>
                </a:lnTo>
                <a:lnTo>
                  <a:pt x="0" y="319088"/>
                </a:lnTo>
                <a:lnTo>
                  <a:pt x="6350" y="254000"/>
                </a:lnTo>
                <a:lnTo>
                  <a:pt x="23813" y="195263"/>
                </a:lnTo>
                <a:lnTo>
                  <a:pt x="55563" y="139700"/>
                </a:lnTo>
                <a:lnTo>
                  <a:pt x="92075" y="93663"/>
                </a:lnTo>
                <a:lnTo>
                  <a:pt x="141288" y="52388"/>
                </a:lnTo>
                <a:lnTo>
                  <a:pt x="193675" y="23813"/>
                </a:lnTo>
                <a:lnTo>
                  <a:pt x="254000" y="635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3489F6D-90F9-4863-AC28-04E23B84E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990" y="845990"/>
            <a:ext cx="10486868" cy="5166017"/>
          </a:xfrm>
          <a:prstGeom prst="roundRect">
            <a:avLst>
              <a:gd name="adj" fmla="val 3173"/>
            </a:avLst>
          </a:prstGeom>
          <a:noFill/>
          <a:ln w="444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7D43B-6F22-594F-A77D-6FF96EAF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846" y="1055489"/>
            <a:ext cx="9486309" cy="1073572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/>
              <a:t>Fun Fowl Fact: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CFF822-5B88-4257-86DB-464E3C755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10200" y="2240822"/>
            <a:ext cx="1371600" cy="0"/>
          </a:xfrm>
          <a:prstGeom prst="line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E05C3-75AF-EA42-AB34-8B83B9601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846" y="2438400"/>
            <a:ext cx="9486309" cy="3124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“Symptom” is not a correct term in animal health, as it is a description you get from a patient…and animals can’t talk!</a:t>
            </a:r>
          </a:p>
        </p:txBody>
      </p:sp>
    </p:spTree>
    <p:extLst>
      <p:ext uri="{BB962C8B-B14F-4D97-AF65-F5344CB8AC3E}">
        <p14:creationId xmlns:p14="http://schemas.microsoft.com/office/powerpoint/2010/main" val="54983577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Poultry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9: Segment 2</a:t>
            </a:r>
          </a:p>
          <a:p>
            <a:r>
              <a:rPr lang="en-US" i="1" dirty="0"/>
              <a:t>Poultry Illnesses</a:t>
            </a:r>
          </a:p>
        </p:txBody>
      </p:sp>
    </p:spTree>
    <p:extLst>
      <p:ext uri="{BB962C8B-B14F-4D97-AF65-F5344CB8AC3E}">
        <p14:creationId xmlns:p14="http://schemas.microsoft.com/office/powerpoint/2010/main" val="373158943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60389"/>
            <a:ext cx="8770571" cy="8686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Coccidiosis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11835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Protozoal disease of the intestinal tract of poultry</a:t>
            </a:r>
          </a:p>
          <a:p>
            <a:r>
              <a:rPr lang="en-US" sz="2400" dirty="0">
                <a:solidFill>
                  <a:schemeClr val="tx2"/>
                </a:solidFill>
              </a:rPr>
              <a:t>Most expensive and common disease of commercial poultry</a:t>
            </a:r>
          </a:p>
          <a:p>
            <a:r>
              <a:rPr lang="en-US" sz="2400" dirty="0">
                <a:solidFill>
                  <a:schemeClr val="tx2"/>
                </a:solidFill>
              </a:rPr>
              <a:t>Spread through infected birds, litter, or egg contamination from parent flock</a:t>
            </a: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</a:rPr>
              <a:t>Characterized by:</a:t>
            </a:r>
          </a:p>
          <a:p>
            <a:r>
              <a:rPr lang="en-US" sz="2400" dirty="0">
                <a:solidFill>
                  <a:schemeClr val="tx2"/>
                </a:solidFill>
              </a:rPr>
              <a:t>Mild-severe enteritis (diarrhea)</a:t>
            </a:r>
          </a:p>
        </p:txBody>
      </p:sp>
    </p:spTree>
    <p:extLst>
      <p:ext uri="{BB962C8B-B14F-4D97-AF65-F5344CB8AC3E}">
        <p14:creationId xmlns:p14="http://schemas.microsoft.com/office/powerpoint/2010/main" val="130348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lose up of food&#10;&#10;Description automatically generated">
            <a:extLst>
              <a:ext uri="{FF2B5EF4-FFF2-40B4-BE49-F238E27FC236}">
                <a16:creationId xmlns:a16="http://schemas.microsoft.com/office/drawing/2014/main" id="{E58CA42F-B082-C64E-BB19-126352901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9" y="928887"/>
            <a:ext cx="10502900" cy="4711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3ED5FC-F152-7E49-970F-D1C665F21F95}"/>
              </a:ext>
            </a:extLst>
          </p:cNvPr>
          <p:cNvSpPr txBox="1"/>
          <p:nvPr/>
        </p:nvSpPr>
        <p:spPr>
          <a:xfrm>
            <a:off x="3561010" y="5716201"/>
            <a:ext cx="506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accent1"/>
                </a:solidFill>
              </a:rPr>
              <a:t>Notice white specks in this portion of digestive tract.</a:t>
            </a:r>
          </a:p>
        </p:txBody>
      </p:sp>
    </p:spTree>
    <p:extLst>
      <p:ext uri="{BB962C8B-B14F-4D97-AF65-F5344CB8AC3E}">
        <p14:creationId xmlns:p14="http://schemas.microsoft.com/office/powerpoint/2010/main" val="2362998418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Aspergillosis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(“</a:t>
            </a:r>
            <a:r>
              <a:rPr lang="en-US" i="1">
                <a:solidFill>
                  <a:schemeClr val="tx2"/>
                </a:solidFill>
              </a:rPr>
              <a:t>Brooder Pneumonia”</a:t>
            </a:r>
            <a:r>
              <a:rPr lang="en-US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419597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Respiratory disease found in young chicks/</a:t>
            </a:r>
            <a:r>
              <a:rPr lang="en-US" dirty="0" err="1">
                <a:solidFill>
                  <a:schemeClr val="tx2"/>
                </a:solidFill>
              </a:rPr>
              <a:t>poults</a:t>
            </a: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Common mold (</a:t>
            </a:r>
            <a:r>
              <a:rPr lang="en-US" i="1" dirty="0">
                <a:solidFill>
                  <a:schemeClr val="tx2"/>
                </a:solidFill>
              </a:rPr>
              <a:t>Aspergillus fumigatus</a:t>
            </a:r>
            <a:r>
              <a:rPr lang="en-US" dirty="0">
                <a:solidFill>
                  <a:schemeClr val="tx2"/>
                </a:solidFill>
              </a:rPr>
              <a:t>) that infects birds through infected eggs on a contaminated breeder farm or through the hatchery, feed, or litter.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Chronic form usually occurs in adult turkeys and less commonly in chickens.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No effective treatment available.</a:t>
            </a:r>
          </a:p>
          <a:p>
            <a:pPr>
              <a:lnSpc>
                <a:spcPct val="101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Characterized by: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Respiratory distress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Acute death 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Typical pearl-like lesions in the lungs and air sacs</a:t>
            </a:r>
          </a:p>
        </p:txBody>
      </p:sp>
    </p:spTree>
    <p:extLst>
      <p:ext uri="{BB962C8B-B14F-4D97-AF65-F5344CB8AC3E}">
        <p14:creationId xmlns:p14="http://schemas.microsoft.com/office/powerpoint/2010/main" val="2337288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food&#10;&#10;Description automatically generated">
            <a:extLst>
              <a:ext uri="{FF2B5EF4-FFF2-40B4-BE49-F238E27FC236}">
                <a16:creationId xmlns:a16="http://schemas.microsoft.com/office/drawing/2014/main" id="{C22F61B3-899F-AF45-BD39-1DBE6DE74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" r="2324"/>
          <a:stretch/>
        </p:blipFill>
        <p:spPr>
          <a:xfrm>
            <a:off x="1867238" y="949595"/>
            <a:ext cx="8457522" cy="503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3342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14203"/>
            <a:ext cx="8770571" cy="914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Marek’s Disease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27719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Highly infectious herpes viral disease in chickens (mostly young, sexually immature birds)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Viral incubation of 4-12 weeks, so signs are slow to develop even though it is very contagious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Transmitted through inhalation of virus-containing feather follicle dander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High morbidity, but mortality generally only occurs in unvaccinated birds</a:t>
            </a: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r>
              <a:rPr lang="en-US" sz="1800" b="1" dirty="0">
                <a:solidFill>
                  <a:schemeClr val="tx2"/>
                </a:solidFill>
              </a:rPr>
              <a:t>Characterized by: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Varying degrees of paralysis of the wings and legs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Tumors in affected organs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Large feather follicles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Depression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Diarrhea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Blindness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Pale, shriveled combs</a:t>
            </a:r>
          </a:p>
        </p:txBody>
      </p:sp>
    </p:spTree>
    <p:extLst>
      <p:ext uri="{BB962C8B-B14F-4D97-AF65-F5344CB8AC3E}">
        <p14:creationId xmlns:p14="http://schemas.microsoft.com/office/powerpoint/2010/main" val="2835864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bird&#10;&#10;Description automatically generated">
            <a:extLst>
              <a:ext uri="{FF2B5EF4-FFF2-40B4-BE49-F238E27FC236}">
                <a16:creationId xmlns:a16="http://schemas.microsoft.com/office/drawing/2014/main" id="{9C33BDCB-A51A-E847-B1A7-E1FA4DA6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908050"/>
            <a:ext cx="101854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2228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ish&#10;&#10;Description automatically generated">
            <a:extLst>
              <a:ext uri="{FF2B5EF4-FFF2-40B4-BE49-F238E27FC236}">
                <a16:creationId xmlns:a16="http://schemas.microsoft.com/office/drawing/2014/main" id="{82325A57-3CDC-C847-BA98-C53CB19CC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b="6605"/>
          <a:stretch/>
        </p:blipFill>
        <p:spPr>
          <a:xfrm>
            <a:off x="2042877" y="908518"/>
            <a:ext cx="8106243" cy="50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09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food&#10;&#10;Description automatically generated">
            <a:extLst>
              <a:ext uri="{FF2B5EF4-FFF2-40B4-BE49-F238E27FC236}">
                <a16:creationId xmlns:a16="http://schemas.microsoft.com/office/drawing/2014/main" id="{336A1CE0-3C66-3B48-A7AE-72B2DCEE64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8606" b="3865"/>
          <a:stretch/>
        </p:blipFill>
        <p:spPr>
          <a:xfrm>
            <a:off x="2308622" y="854438"/>
            <a:ext cx="7574753" cy="4746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B9CCE8-62E9-6C4A-901D-D33BAE01BD01}"/>
              </a:ext>
            </a:extLst>
          </p:cNvPr>
          <p:cNvSpPr txBox="1"/>
          <p:nvPr/>
        </p:nvSpPr>
        <p:spPr>
          <a:xfrm>
            <a:off x="5411259" y="5698197"/>
            <a:ext cx="13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accent1"/>
                </a:solidFill>
              </a:rPr>
              <a:t>Liver Tumors</a:t>
            </a:r>
          </a:p>
        </p:txBody>
      </p:sp>
    </p:spTree>
    <p:extLst>
      <p:ext uri="{BB962C8B-B14F-4D97-AF65-F5344CB8AC3E}">
        <p14:creationId xmlns:p14="http://schemas.microsoft.com/office/powerpoint/2010/main" val="418541194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Poultry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9: Segment 1</a:t>
            </a:r>
          </a:p>
          <a:p>
            <a:r>
              <a:rPr lang="en-US" i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4250337693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568345"/>
            <a:ext cx="9258300" cy="15607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Avian Influenza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(“</a:t>
            </a:r>
            <a:r>
              <a:rPr lang="en-US" i="1" dirty="0">
                <a:solidFill>
                  <a:schemeClr val="tx2"/>
                </a:solidFill>
              </a:rPr>
              <a:t>AI” or “Bird Flu”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151208" cy="2491946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Highly Pathogenic (HPAI) and Mildly or Low Pathogenic strains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Wild birds, most commonly waterfowl, can introduce virus to domesticated flocks through nasal secretions and manure of infected birds, as well as rodents and insects!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Can remain viable for long periods of time in moderate temperatures and can live indefinitely in frozen material.</a:t>
            </a:r>
          </a:p>
          <a:p>
            <a:pPr>
              <a:lnSpc>
                <a:spcPct val="101000"/>
              </a:lnSpc>
            </a:pPr>
            <a:r>
              <a:rPr lang="en-US" sz="1600" b="1" dirty="0"/>
              <a:t>When the highly pathogenic form is detected, national and international regulations require strict quarantine and rapid destruction of all infected flocks within a certain mile radius.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67DA7C-1DD4-0546-A4D2-12543B52F0C5}"/>
              </a:ext>
            </a:extLst>
          </p:cNvPr>
          <p:cNvSpPr txBox="1">
            <a:spLocks/>
          </p:cNvSpPr>
          <p:nvPr/>
        </p:nvSpPr>
        <p:spPr>
          <a:xfrm>
            <a:off x="3040792" y="4802868"/>
            <a:ext cx="9151208" cy="4419601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1000"/>
              </a:lnSpc>
              <a:buFont typeface="Corbel" panose="020B0503020204020204" pitchFamily="34" charset="0"/>
              <a:buNone/>
            </a:pPr>
            <a:r>
              <a:rPr lang="en-US" sz="1600" b="1" dirty="0">
                <a:solidFill>
                  <a:schemeClr val="tx2"/>
                </a:solidFill>
              </a:rPr>
              <a:t>Characterized by: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Coughing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Sneezing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Swelling of the face and/or wattles</a:t>
            </a: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Bluish-purple discoloration of the face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Diarrhea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Red or white spots on the legs and comb</a:t>
            </a:r>
          </a:p>
        </p:txBody>
      </p:sp>
    </p:spTree>
    <p:extLst>
      <p:ext uri="{BB962C8B-B14F-4D97-AF65-F5344CB8AC3E}">
        <p14:creationId xmlns:p14="http://schemas.microsoft.com/office/powerpoint/2010/main" val="423011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dog, computer, sitting&#10;&#10;Description automatically generated">
            <a:extLst>
              <a:ext uri="{FF2B5EF4-FFF2-40B4-BE49-F238E27FC236}">
                <a16:creationId xmlns:a16="http://schemas.microsoft.com/office/drawing/2014/main" id="{6529DE9E-D6D3-174F-8325-3A350F883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18" y="811351"/>
            <a:ext cx="8148362" cy="52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4488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bird&#10;&#10;Description automatically generated">
            <a:extLst>
              <a:ext uri="{FF2B5EF4-FFF2-40B4-BE49-F238E27FC236}">
                <a16:creationId xmlns:a16="http://schemas.microsoft.com/office/drawing/2014/main" id="{0A24355D-FC8A-0C4A-BD23-8BA7F5EE3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77" y="786610"/>
            <a:ext cx="4093843" cy="52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17735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154" y="642007"/>
            <a:ext cx="9258300" cy="9057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Fowl Pox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(“</a:t>
            </a:r>
            <a:r>
              <a:rPr lang="en-US" i="1" dirty="0">
                <a:solidFill>
                  <a:schemeClr val="tx2"/>
                </a:solidFill>
              </a:rPr>
              <a:t>Chicken Pox”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307207"/>
            <a:ext cx="9151208" cy="2511928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No, this is not the same kind you may have had. </a:t>
            </a:r>
            <a:r>
              <a:rPr lang="en-US" sz="1800" dirty="0">
                <a:solidFill>
                  <a:schemeClr val="tx2"/>
                </a:solidFill>
                <a:sym typeface="Wingdings" pitchFamily="2" charset="2"/>
              </a:rPr>
              <a:t> 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Virus that can affect most types of poultry, as well as parrots and other pet birds.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Several species of mosquitoes can transmit Fowl Pox and play a significant role in spreading the virus from one frock to another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Can also be spread through direct bird-to-bird contact through their eyes, skin wounds, or when they breathe since Fowl Pox is airborne.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No effective treatment.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D3B052-F259-0F49-BDD8-B30B480C4CC5}"/>
              </a:ext>
            </a:extLst>
          </p:cNvPr>
          <p:cNvSpPr txBox="1">
            <a:spLocks/>
          </p:cNvSpPr>
          <p:nvPr/>
        </p:nvSpPr>
        <p:spPr>
          <a:xfrm>
            <a:off x="2933700" y="5040825"/>
            <a:ext cx="9151208" cy="4550794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1000"/>
              </a:lnSpc>
              <a:buFont typeface="Corbel" panose="020B0503020204020204" pitchFamily="34" charset="0"/>
              <a:buNone/>
            </a:pPr>
            <a:r>
              <a:rPr lang="en-US" sz="1800" b="1" dirty="0">
                <a:solidFill>
                  <a:schemeClr val="tx2"/>
                </a:solidFill>
              </a:rPr>
              <a:t>Characterized by: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Coughing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Sneezing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Gasping</a:t>
            </a: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Discharge from the eyes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Retarded growth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Warts or scabs</a:t>
            </a:r>
          </a:p>
        </p:txBody>
      </p:sp>
    </p:spTree>
    <p:extLst>
      <p:ext uri="{BB962C8B-B14F-4D97-AF65-F5344CB8AC3E}">
        <p14:creationId xmlns:p14="http://schemas.microsoft.com/office/powerpoint/2010/main" val="138940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ird sitting on top of a chicken&#10;&#10;Description automatically generated">
            <a:extLst>
              <a:ext uri="{FF2B5EF4-FFF2-40B4-BE49-F238E27FC236}">
                <a16:creationId xmlns:a16="http://schemas.microsoft.com/office/drawing/2014/main" id="{119B6472-0080-2E49-B348-431A6B0B5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79" y="1027472"/>
            <a:ext cx="5729339" cy="4628261"/>
          </a:xfrm>
          <a:prstGeom prst="rect">
            <a:avLst/>
          </a:prstGeom>
        </p:spPr>
      </p:pic>
      <p:pic>
        <p:nvPicPr>
          <p:cNvPr id="5" name="Picture 4" descr="A close up of a chicken&#10;&#10;Description automatically generated">
            <a:extLst>
              <a:ext uri="{FF2B5EF4-FFF2-40B4-BE49-F238E27FC236}">
                <a16:creationId xmlns:a16="http://schemas.microsoft.com/office/drawing/2014/main" id="{8DC4CD79-FC1D-EC45-A1FB-921CE12EC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60" y="1027472"/>
            <a:ext cx="4628261" cy="46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028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35681"/>
            <a:ext cx="9258300" cy="8933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Infectious Bronchitis (“</a:t>
            </a:r>
            <a:r>
              <a:rPr lang="en-US" i="1" dirty="0">
                <a:solidFill>
                  <a:schemeClr val="tx2"/>
                </a:solidFill>
              </a:rPr>
              <a:t>IB</a:t>
            </a:r>
            <a:r>
              <a:rPr lang="en-US" dirty="0">
                <a:solidFill>
                  <a:schemeClr val="tx2"/>
                </a:solidFill>
              </a:rPr>
              <a:t>”)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9151208" cy="4419601"/>
          </a:xfrm>
        </p:spPr>
        <p:txBody>
          <a:bodyPr>
            <a:normAutofit lnSpcReduction="10000"/>
          </a:bodyPr>
          <a:lstStyle/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Virus that affects chickens that is highly contagious and can spread quickly through a flock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Transmitted through the air and on feed bags, infected dead birds, and rodents as well as through the egg to developing embryos (although if affected they do not typically hatch)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No specific treatment besides administering antibiotics</a:t>
            </a:r>
          </a:p>
          <a:p>
            <a:pPr>
              <a:lnSpc>
                <a:spcPct val="101000"/>
              </a:lnSpc>
            </a:pPr>
            <a:endParaRPr lang="en-US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r>
              <a:rPr lang="en-US" b="1" dirty="0">
                <a:solidFill>
                  <a:schemeClr val="tx2"/>
                </a:solidFill>
              </a:rPr>
              <a:t>Characterized by: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Gasping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Discharge from the eyes and/or nose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Reduced egg production</a:t>
            </a:r>
          </a:p>
          <a:p>
            <a:pPr>
              <a:lnSpc>
                <a:spcPct val="101000"/>
              </a:lnSpc>
            </a:pPr>
            <a:r>
              <a:rPr lang="en-US" dirty="0">
                <a:solidFill>
                  <a:schemeClr val="tx2"/>
                </a:solidFill>
              </a:rPr>
              <a:t>Production of thin-shelled eggs</a:t>
            </a:r>
          </a:p>
        </p:txBody>
      </p:sp>
    </p:spTree>
    <p:extLst>
      <p:ext uri="{BB962C8B-B14F-4D97-AF65-F5344CB8AC3E}">
        <p14:creationId xmlns:p14="http://schemas.microsoft.com/office/powerpoint/2010/main" val="3335583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chicken&#10;&#10;Description automatically generated">
            <a:extLst>
              <a:ext uri="{FF2B5EF4-FFF2-40B4-BE49-F238E27FC236}">
                <a16:creationId xmlns:a16="http://schemas.microsoft.com/office/drawing/2014/main" id="{5AE1DD40-37A7-A444-B96A-6D63076CF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9" y="1055687"/>
            <a:ext cx="6256537" cy="4746626"/>
          </a:xfrm>
          <a:prstGeom prst="rect">
            <a:avLst/>
          </a:prstGeom>
        </p:spPr>
      </p:pic>
      <p:pic>
        <p:nvPicPr>
          <p:cNvPr id="5" name="Picture 4" descr="A picture containing animal, sitting, mammal, cat&#10;&#10;Description automatically generated">
            <a:extLst>
              <a:ext uri="{FF2B5EF4-FFF2-40B4-BE49-F238E27FC236}">
                <a16:creationId xmlns:a16="http://schemas.microsoft.com/office/drawing/2014/main" id="{E52FE0DA-2023-064B-B271-7E5CBF3F2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58" y="1055687"/>
            <a:ext cx="3930206" cy="47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6714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35681"/>
            <a:ext cx="9258300" cy="8933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Laryngotracheitis (“</a:t>
            </a:r>
            <a:r>
              <a:rPr lang="en-US" i="1" dirty="0">
                <a:solidFill>
                  <a:schemeClr val="tx2"/>
                </a:solidFill>
              </a:rPr>
              <a:t>LT</a:t>
            </a:r>
            <a:r>
              <a:rPr lang="en-US" dirty="0">
                <a:solidFill>
                  <a:schemeClr val="tx2"/>
                </a:solidFill>
              </a:rPr>
              <a:t>” </a:t>
            </a:r>
            <a:r>
              <a:rPr lang="en-US" i="1" dirty="0">
                <a:solidFill>
                  <a:schemeClr val="tx2"/>
                </a:solidFill>
              </a:rPr>
              <a:t>or</a:t>
            </a:r>
            <a:r>
              <a:rPr lang="en-US" dirty="0">
                <a:solidFill>
                  <a:schemeClr val="tx2"/>
                </a:solidFill>
              </a:rPr>
              <a:t> “</a:t>
            </a:r>
            <a:r>
              <a:rPr lang="en-US" i="1" dirty="0" err="1">
                <a:solidFill>
                  <a:schemeClr val="tx2"/>
                </a:solidFill>
              </a:rPr>
              <a:t>Laryngo</a:t>
            </a:r>
            <a:r>
              <a:rPr lang="en-US" dirty="0">
                <a:solidFill>
                  <a:schemeClr val="tx2"/>
                </a:solidFill>
              </a:rPr>
              <a:t>”)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151208" cy="1348836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Chickens 14 weeks and older are more susceptible to this virus than young birds, with most outbreaks occurring in mature hens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Can spread from flock to flock by contaminated clothing, shoes, and tires or from bird-to-bird through the air on respiratory secretions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DB4D5D-0400-2148-BD2A-56B2202DB9A9}"/>
              </a:ext>
            </a:extLst>
          </p:cNvPr>
          <p:cNvSpPr txBox="1">
            <a:spLocks/>
          </p:cNvSpPr>
          <p:nvPr/>
        </p:nvSpPr>
        <p:spPr>
          <a:xfrm>
            <a:off x="3198064" y="4010733"/>
            <a:ext cx="9151208" cy="4419601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1000"/>
              </a:lnSpc>
              <a:buFont typeface="Corbel" panose="020B0503020204020204" pitchFamily="34" charset="0"/>
              <a:buNone/>
            </a:pPr>
            <a:r>
              <a:rPr lang="en-US" sz="1800" b="1" dirty="0">
                <a:solidFill>
                  <a:schemeClr val="tx2"/>
                </a:solidFill>
              </a:rPr>
              <a:t>Characterized by: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Coughing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Sneezing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Shaking head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Gasping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Discharge from the eyes and/or nose</a:t>
            </a: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Swelling of the face and/or wattles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Retarded growth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Diarrhea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Conjunctivitis</a:t>
            </a:r>
          </a:p>
          <a:p>
            <a:pPr>
              <a:lnSpc>
                <a:spcPct val="101000"/>
              </a:lnSpc>
            </a:pPr>
            <a:r>
              <a:rPr lang="en-US" sz="1800" dirty="0">
                <a:solidFill>
                  <a:schemeClr val="tx2"/>
                </a:solidFill>
              </a:rPr>
              <a:t>Prostration</a:t>
            </a:r>
          </a:p>
        </p:txBody>
      </p:sp>
    </p:spTree>
    <p:extLst>
      <p:ext uri="{BB962C8B-B14F-4D97-AF65-F5344CB8AC3E}">
        <p14:creationId xmlns:p14="http://schemas.microsoft.com/office/powerpoint/2010/main" val="2098525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bird&#10;&#10;Description automatically generated">
            <a:extLst>
              <a:ext uri="{FF2B5EF4-FFF2-40B4-BE49-F238E27FC236}">
                <a16:creationId xmlns:a16="http://schemas.microsoft.com/office/drawing/2014/main" id="{56990108-07C4-1D49-9C07-30601CCF5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5"/>
          <a:stretch/>
        </p:blipFill>
        <p:spPr>
          <a:xfrm>
            <a:off x="869488" y="1358900"/>
            <a:ext cx="5030189" cy="3993432"/>
          </a:xfrm>
          <a:prstGeom prst="rect">
            <a:avLst/>
          </a:prstGeom>
        </p:spPr>
      </p:pic>
      <p:pic>
        <p:nvPicPr>
          <p:cNvPr id="5" name="Picture 4" descr="A close up of a chicken&#10;&#10;Description automatically generated">
            <a:extLst>
              <a:ext uri="{FF2B5EF4-FFF2-40B4-BE49-F238E27FC236}">
                <a16:creationId xmlns:a16="http://schemas.microsoft.com/office/drawing/2014/main" id="{A54B3418-640D-F845-9370-49018C05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50" y="1358900"/>
            <a:ext cx="5181662" cy="39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1723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5FB81F-7561-4EE5-A20D-9BA5571A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DA5A4-7121-4889-B82C-64E3A38B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A0548F4B-7D9D-4114-9B19-05608215E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rgbClr val="7F7F7F">
                <a:alpha val="74902"/>
              </a:srgbClr>
            </a:solidFill>
            <a:ln>
              <a:noFill/>
            </a:ln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0410B03E-38EF-4394-AC2E-50C31253C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rgbClr val="595959">
                <a:alpha val="49804"/>
              </a:srgb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9B4F28-D437-D348-A9CA-67D448EDC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35681"/>
            <a:ext cx="9258300" cy="8933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Newcastle Disease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7EF4F8-F48D-44B0-8670-501DB546B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EECB9-D46D-0340-8249-081FCDE33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151208" cy="2145958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This virus can be transmitted through the air within short distances. 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Sick birds can transfer the virus directly to flock mates through body secretions and fecal matter, or through a person’s shoes, tires, dirty equipment, feed sacks, crates, etc. 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Wild birds can also be infected, and transfer the virus through infected eggs (embryos typically die before hatching)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Mortality ranges from 10-80% depending on the strain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F47990F-533B-7D46-BE94-E8BAC3CD9E91}"/>
              </a:ext>
            </a:extLst>
          </p:cNvPr>
          <p:cNvSpPr txBox="1">
            <a:spLocks/>
          </p:cNvSpPr>
          <p:nvPr/>
        </p:nvSpPr>
        <p:spPr>
          <a:xfrm>
            <a:off x="3019870" y="4497582"/>
            <a:ext cx="9151208" cy="4419601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200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1000"/>
              </a:lnSpc>
              <a:buNone/>
            </a:pPr>
            <a:r>
              <a:rPr lang="en-US" sz="1600" b="1" dirty="0">
                <a:solidFill>
                  <a:schemeClr val="tx2"/>
                </a:solidFill>
              </a:rPr>
              <a:t>Characterized by: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Coughing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Sneezing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Shaking head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Gasping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Discharge from eyes and/or nose</a:t>
            </a: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endParaRPr lang="en-US" sz="1600" dirty="0">
              <a:solidFill>
                <a:schemeClr val="tx2"/>
              </a:solidFill>
            </a:endParaRPr>
          </a:p>
          <a:p>
            <a:pPr marL="0" indent="0">
              <a:lnSpc>
                <a:spcPct val="101000"/>
              </a:lnSpc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Swelling of the face and/or wattles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Bluish-purple discoloration of the face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Retarded growth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Diarrhea (maybe green and watery)</a:t>
            </a:r>
          </a:p>
          <a:p>
            <a:pPr>
              <a:lnSpc>
                <a:spcPct val="101000"/>
              </a:lnSpc>
            </a:pPr>
            <a:r>
              <a:rPr lang="en-US" sz="1600" dirty="0">
                <a:solidFill>
                  <a:schemeClr val="tx2"/>
                </a:solidFill>
              </a:rPr>
              <a:t>Twisting of the head and neck</a:t>
            </a:r>
          </a:p>
        </p:txBody>
      </p:sp>
    </p:spTree>
    <p:extLst>
      <p:ext uri="{BB962C8B-B14F-4D97-AF65-F5344CB8AC3E}">
        <p14:creationId xmlns:p14="http://schemas.microsoft.com/office/powerpoint/2010/main" val="2565865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B1BB61-A160-4262-BD99-8D05C92B3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072" y="1223319"/>
            <a:ext cx="6755199" cy="905741"/>
          </a:xfrm>
        </p:spPr>
        <p:txBody>
          <a:bodyPr>
            <a:normAutofit/>
          </a:bodyPr>
          <a:lstStyle/>
          <a:p>
            <a:r>
              <a:rPr lang="en-US" dirty="0"/>
              <a:t>Poultry Diseases</a:t>
            </a:r>
          </a:p>
        </p:txBody>
      </p:sp>
      <p:pic>
        <p:nvPicPr>
          <p:cNvPr id="5" name="Picture 4" descr="Two people standing in front of a computer&#10;&#10;Description automatically generated">
            <a:extLst>
              <a:ext uri="{FF2B5EF4-FFF2-40B4-BE49-F238E27FC236}">
                <a16:creationId xmlns:a16="http://schemas.microsoft.com/office/drawing/2014/main" id="{98B90CD6-A7F8-ED43-8761-C9DD4AE5B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r="-1" b="8954"/>
          <a:stretch/>
        </p:blipFill>
        <p:spPr>
          <a:xfrm>
            <a:off x="237924" y="443711"/>
            <a:ext cx="4473225" cy="597057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7CBBCD-BED8-4C4C-8F45-F9CEE9F58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9072" y="2176009"/>
            <a:ext cx="67551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72" y="2438399"/>
            <a:ext cx="6755199" cy="3661955"/>
          </a:xfrm>
        </p:spPr>
        <p:txBody>
          <a:bodyPr>
            <a:normAutofit/>
          </a:bodyPr>
          <a:lstStyle/>
          <a:p>
            <a:r>
              <a:rPr lang="en-US" sz="2400" dirty="0"/>
              <a:t>Over time and through highly-pressured selected breeding, chickens and turkeys have lost a lot of their natural immune function.</a:t>
            </a:r>
          </a:p>
          <a:p>
            <a:r>
              <a:rPr lang="en-US" sz="2400" dirty="0"/>
              <a:t>Our intense production system often places them into situations (high stocking density, short down time between flocks, etc.) that could promote disease outbreaks if not handled properly.</a:t>
            </a:r>
          </a:p>
        </p:txBody>
      </p:sp>
    </p:spTree>
    <p:extLst>
      <p:ext uri="{BB962C8B-B14F-4D97-AF65-F5344CB8AC3E}">
        <p14:creationId xmlns:p14="http://schemas.microsoft.com/office/powerpoint/2010/main" val="1898722387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ird walking on grass&#10;&#10;Description automatically generated">
            <a:extLst>
              <a:ext uri="{FF2B5EF4-FFF2-40B4-BE49-F238E27FC236}">
                <a16:creationId xmlns:a16="http://schemas.microsoft.com/office/drawing/2014/main" id="{7BA0DC48-B889-7545-8C36-CD2F5B2D9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24273"/>
          <a:stretch/>
        </p:blipFill>
        <p:spPr>
          <a:xfrm>
            <a:off x="890601" y="1256462"/>
            <a:ext cx="5407740" cy="4345076"/>
          </a:xfrm>
          <a:prstGeom prst="rect">
            <a:avLst/>
          </a:prstGeom>
        </p:spPr>
      </p:pic>
      <p:pic>
        <p:nvPicPr>
          <p:cNvPr id="5" name="Picture 4" descr="A bird sitting on top of a dirt field&#10;&#10;Description automatically generated">
            <a:extLst>
              <a:ext uri="{FF2B5EF4-FFF2-40B4-BE49-F238E27FC236}">
                <a16:creationId xmlns:a16="http://schemas.microsoft.com/office/drawing/2014/main" id="{A82C2612-048A-B04F-9F70-54EE3929F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38" y="1256462"/>
            <a:ext cx="4727661" cy="43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2979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Poultry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 9: Segment 3</a:t>
            </a:r>
          </a:p>
          <a:p>
            <a:r>
              <a:rPr lang="en-US" i="1" dirty="0"/>
              <a:t>Vaccinations &amp; Antibiotics</a:t>
            </a:r>
          </a:p>
        </p:txBody>
      </p:sp>
    </p:spTree>
    <p:extLst>
      <p:ext uri="{BB962C8B-B14F-4D97-AF65-F5344CB8AC3E}">
        <p14:creationId xmlns:p14="http://schemas.microsoft.com/office/powerpoint/2010/main" val="2404552295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ence, building, sheep, standing&#10;&#10;Description automatically generated">
            <a:extLst>
              <a:ext uri="{FF2B5EF4-FFF2-40B4-BE49-F238E27FC236}">
                <a16:creationId xmlns:a16="http://schemas.microsoft.com/office/drawing/2014/main" id="{F1961A9D-8086-D246-8ADF-5A35487F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b="17458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23319"/>
            <a:ext cx="8770571" cy="90574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Vaccinations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399"/>
            <a:ext cx="8770571" cy="4097855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Vaccination</a:t>
            </a:r>
            <a:r>
              <a:rPr lang="en-US" sz="2400" dirty="0">
                <a:solidFill>
                  <a:schemeClr val="tx1"/>
                </a:solidFill>
              </a:rPr>
              <a:t> plays an important part in the health management of the poultry flock.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There are numerous diseases that are prevented by vaccinating the birds against them.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A vaccine helps to prevent a particular disease by triggering or boosting the bird’s immune system to produce antibodies that in turn fight the invading causal organisms.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There are </a:t>
            </a:r>
            <a:r>
              <a:rPr lang="en-US" sz="2400" b="1" dirty="0">
                <a:solidFill>
                  <a:schemeClr val="tx1"/>
                </a:solidFill>
              </a:rPr>
              <a:t>3 types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Live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Attenuated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Killed</a:t>
            </a:r>
          </a:p>
        </p:txBody>
      </p:sp>
    </p:spTree>
    <p:extLst>
      <p:ext uri="{BB962C8B-B14F-4D97-AF65-F5344CB8AC3E}">
        <p14:creationId xmlns:p14="http://schemas.microsoft.com/office/powerpoint/2010/main" val="391908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86933"/>
            <a:ext cx="5303471" cy="842127"/>
          </a:xfrm>
        </p:spPr>
        <p:txBody>
          <a:bodyPr>
            <a:normAutofit/>
          </a:bodyPr>
          <a:lstStyle/>
          <a:p>
            <a:r>
              <a:rPr lang="en-US" sz="4000" dirty="0"/>
              <a:t>Live Vaccines</a:t>
            </a:r>
          </a:p>
        </p:txBody>
      </p:sp>
      <p:pic>
        <p:nvPicPr>
          <p:cNvPr id="5" name="Picture 4" descr="A person holding his hand up&#10;&#10;Description automatically generated">
            <a:extLst>
              <a:ext uri="{FF2B5EF4-FFF2-40B4-BE49-F238E27FC236}">
                <a16:creationId xmlns:a16="http://schemas.microsoft.com/office/drawing/2014/main" id="{40F32B3D-279E-6A49-B083-C02924B2D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r="17885" b="-2"/>
          <a:stretch/>
        </p:blipFill>
        <p:spPr>
          <a:xfrm>
            <a:off x="643192" y="64510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r>
              <a:rPr lang="en-US" sz="2400" dirty="0"/>
              <a:t>The active part of the vaccine is the </a:t>
            </a:r>
            <a:r>
              <a:rPr lang="en-US" sz="2400" b="1" dirty="0"/>
              <a:t>live organism that causes the disease</a:t>
            </a:r>
            <a:r>
              <a:rPr lang="en-US" sz="2400" dirty="0"/>
              <a:t>. </a:t>
            </a:r>
          </a:p>
          <a:p>
            <a:r>
              <a:rPr lang="en-US" sz="2400" dirty="0"/>
              <a:t>As such, it is capable of inducing the disease in birds that have not had previous contact that organism. </a:t>
            </a:r>
          </a:p>
          <a:p>
            <a:r>
              <a:rPr lang="en-US" sz="2400" dirty="0"/>
              <a:t>Vaccinated birds, in many cases, are able to infect non-vaccinated birds if housed together.</a:t>
            </a:r>
          </a:p>
        </p:txBody>
      </p:sp>
    </p:spTree>
    <p:extLst>
      <p:ext uri="{BB962C8B-B14F-4D97-AF65-F5344CB8AC3E}">
        <p14:creationId xmlns:p14="http://schemas.microsoft.com/office/powerpoint/2010/main" val="958677705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1168399"/>
            <a:ext cx="7766554" cy="960661"/>
          </a:xfrm>
        </p:spPr>
        <p:txBody>
          <a:bodyPr>
            <a:normAutofit/>
          </a:bodyPr>
          <a:lstStyle/>
          <a:p>
            <a:r>
              <a:rPr lang="en-US" dirty="0"/>
              <a:t>Attenuated Vaccines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400"/>
            <a:ext cx="7767388" cy="3651504"/>
          </a:xfrm>
        </p:spPr>
        <p:txBody>
          <a:bodyPr>
            <a:normAutofit/>
          </a:bodyPr>
          <a:lstStyle/>
          <a:p>
            <a:r>
              <a:rPr lang="en-US" sz="2400" dirty="0"/>
              <a:t>With this type of vaccine the </a:t>
            </a:r>
            <a:r>
              <a:rPr lang="en-US" sz="2400" b="1" dirty="0"/>
              <a:t>organism has been weakened by special procedures</a:t>
            </a:r>
            <a:r>
              <a:rPr lang="en-US" sz="2400" dirty="0"/>
              <a:t> during manufacture so that it has lost its ability to cause the serious form of the disease. </a:t>
            </a:r>
          </a:p>
          <a:p>
            <a:r>
              <a:rPr lang="en-US" sz="2400" dirty="0"/>
              <a:t>At worst, the birds may contract a very mild form of the disease, however, the vaccine still has the ability to trigger the immune system to produce antibodies.</a:t>
            </a:r>
          </a:p>
        </p:txBody>
      </p:sp>
      <p:pic>
        <p:nvPicPr>
          <p:cNvPr id="5" name="Picture 4" descr="A picture containing indoor, person, table, man&#10;&#10;Description automatically generated">
            <a:extLst>
              <a:ext uri="{FF2B5EF4-FFF2-40B4-BE49-F238E27FC236}">
                <a16:creationId xmlns:a16="http://schemas.microsoft.com/office/drawing/2014/main" id="{AFDE4424-8E13-EF44-8B29-3C41FF054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8" r="16083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3732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86933"/>
            <a:ext cx="5303471" cy="842127"/>
          </a:xfrm>
        </p:spPr>
        <p:txBody>
          <a:bodyPr>
            <a:normAutofit/>
          </a:bodyPr>
          <a:lstStyle/>
          <a:p>
            <a:r>
              <a:rPr lang="en-US" sz="4000" dirty="0"/>
              <a:t>Killed Vaccines</a:t>
            </a:r>
          </a:p>
        </p:txBody>
      </p:sp>
      <p:pic>
        <p:nvPicPr>
          <p:cNvPr id="5" name="Picture 4" descr="A picture containing table, sitting, standing, woman&#10;&#10;Description automatically generated">
            <a:extLst>
              <a:ext uri="{FF2B5EF4-FFF2-40B4-BE49-F238E27FC236}">
                <a16:creationId xmlns:a16="http://schemas.microsoft.com/office/drawing/2014/main" id="{27A5B7DF-4A41-4B46-8297-7BFEF7C7A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r="14628" b="-2"/>
          <a:stretch/>
        </p:blipFill>
        <p:spPr>
          <a:xfrm>
            <a:off x="253275" y="619118"/>
            <a:ext cx="5842725" cy="561976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3651504"/>
          </a:xfrm>
        </p:spPr>
        <p:txBody>
          <a:bodyPr>
            <a:normAutofit/>
          </a:bodyPr>
          <a:lstStyle/>
          <a:p>
            <a:r>
              <a:rPr lang="en-US" sz="2400" dirty="0"/>
              <a:t>With this type of vaccine the </a:t>
            </a:r>
            <a:r>
              <a:rPr lang="en-US" sz="2400" b="1" dirty="0"/>
              <a:t>organism has been killed </a:t>
            </a:r>
            <a:r>
              <a:rPr lang="en-US" sz="2400" dirty="0"/>
              <a:t>and is unable to cause the disease, although the ability to trigger the immune system remains. </a:t>
            </a:r>
          </a:p>
          <a:p>
            <a:r>
              <a:rPr lang="en-US" sz="2400" dirty="0"/>
              <a:t>In many cases, the level of immunity produced by this form of vaccine is weaker than that produced by live and attenuated vaccines.</a:t>
            </a:r>
          </a:p>
        </p:txBody>
      </p:sp>
    </p:spTree>
    <p:extLst>
      <p:ext uri="{BB962C8B-B14F-4D97-AF65-F5344CB8AC3E}">
        <p14:creationId xmlns:p14="http://schemas.microsoft.com/office/powerpoint/2010/main" val="3887604852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nline Media 3" descr="Antibiotic Use in the Poultry Industry">
            <a:hlinkClick r:id="" action="ppaction://media"/>
            <a:extLst>
              <a:ext uri="{FF2B5EF4-FFF2-40B4-BE49-F238E27FC236}">
                <a16:creationId xmlns:a16="http://schemas.microsoft.com/office/drawing/2014/main" id="{4034EE43-8B39-FE42-BC0D-D2115459BE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09480" y="905334"/>
            <a:ext cx="8973039" cy="504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67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088292"/>
            <a:ext cx="5859724" cy="1584002"/>
          </a:xfrm>
        </p:spPr>
        <p:txBody>
          <a:bodyPr>
            <a:normAutofit/>
          </a:bodyPr>
          <a:lstStyle/>
          <a:p>
            <a:r>
              <a:rPr lang="en-US" dirty="0"/>
              <a:t>Poultry Science:</a:t>
            </a:r>
            <a:br>
              <a:rPr lang="en-US" dirty="0"/>
            </a:br>
            <a:r>
              <a:rPr lang="en-US" dirty="0"/>
              <a:t>Poultry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4206" y="4114347"/>
            <a:ext cx="5415914" cy="1038807"/>
          </a:xfrm>
        </p:spPr>
        <p:txBody>
          <a:bodyPr>
            <a:normAutofit fontScale="92500"/>
          </a:bodyPr>
          <a:lstStyle/>
          <a:p>
            <a:r>
              <a:rPr lang="en-US" dirty="0"/>
              <a:t>Unit 9: Segment 4</a:t>
            </a:r>
          </a:p>
          <a:p>
            <a:r>
              <a:rPr lang="en-US" i="1" dirty="0"/>
              <a:t>Biosecurity in Commercial &amp; Backyard Poultry Flocks</a:t>
            </a:r>
          </a:p>
        </p:txBody>
      </p:sp>
    </p:spTree>
    <p:extLst>
      <p:ext uri="{BB962C8B-B14F-4D97-AF65-F5344CB8AC3E}">
        <p14:creationId xmlns:p14="http://schemas.microsoft.com/office/powerpoint/2010/main" val="145887033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D6F9FBA-BAA8-D54C-9152-F5F017B37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F401CD-A510-C946-97ED-FAAD93DF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85333"/>
            <a:ext cx="8770571" cy="9437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Biosecurity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AE6B3-0986-5A46-975B-B6B573723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tx1"/>
                </a:solidFill>
              </a:rPr>
              <a:t>Biosecurity</a:t>
            </a:r>
            <a:r>
              <a:rPr lang="en-US" sz="2800" dirty="0">
                <a:solidFill>
                  <a:schemeClr val="tx1"/>
                </a:solidFill>
              </a:rPr>
              <a:t> - proven, cost effective techniques to control and prevent the spread of diseases in poultry operations </a:t>
            </a:r>
          </a:p>
          <a:p>
            <a:r>
              <a:rPr lang="en-US" sz="2800" dirty="0">
                <a:solidFill>
                  <a:schemeClr val="tx1"/>
                </a:solidFill>
              </a:rPr>
              <a:t>In an expanding global economy, it is of extreme importance to protect the health of poultry flocks in order to maintain and improve efficiencies and minimize economic losses due to disease outbreaks.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99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9ABF1C9-58FE-4E07-937F-484F686B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3ABA7F5-4A57-479E-AC09-B3A50E8AD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BDB4F70-C1B2-45BD-BD47-E667FD7AE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A9DFB09-D894-4BFD-BAFE-3042CFF0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306AF4-0B70-4A1F-9120-98D23F58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duotone>
              <a:srgbClr val="484A56"/>
              <a:srgbClr val="484A56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56DDF7-7F41-4387-96F3-F5EACC7CA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160" y="512064"/>
            <a:ext cx="11155680" cy="5833872"/>
          </a:xfrm>
          <a:prstGeom prst="roundRect">
            <a:avLst>
              <a:gd name="adj" fmla="val 61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0">
            <a:extLst>
              <a:ext uri="{FF2B5EF4-FFF2-40B4-BE49-F238E27FC236}">
                <a16:creationId xmlns:a16="http://schemas.microsoft.com/office/drawing/2014/main" id="{4AD8082C-1C76-453B-817F-ACE1C34C9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061" y="678046"/>
            <a:ext cx="10821878" cy="5501909"/>
          </a:xfrm>
          <a:prstGeom prst="roundRect">
            <a:avLst>
              <a:gd name="adj" fmla="val 4760"/>
            </a:avLst>
          </a:prstGeom>
          <a:solidFill>
            <a:srgbClr val="FFFFFF"/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nline Media 7" descr="Biosecurity and Health Management on Chicken Farms">
            <a:hlinkClick r:id="" action="ppaction://media"/>
            <a:extLst>
              <a:ext uri="{FF2B5EF4-FFF2-40B4-BE49-F238E27FC236}">
                <a16:creationId xmlns:a16="http://schemas.microsoft.com/office/drawing/2014/main" id="{B40B6035-E7FD-FB47-BF3E-0986D337DA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51416" y="872673"/>
            <a:ext cx="9089166" cy="51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17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D877858-43DB-478C-BC84-9DACF1A1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528" y="568345"/>
            <a:ext cx="4339472" cy="1560716"/>
          </a:xfrm>
        </p:spPr>
        <p:txBody>
          <a:bodyPr>
            <a:normAutofit/>
          </a:bodyPr>
          <a:lstStyle/>
          <a:p>
            <a:r>
              <a:rPr lang="en-US" dirty="0"/>
              <a:t>Poultry Diseases</a:t>
            </a:r>
          </a:p>
        </p:txBody>
      </p:sp>
      <p:pic>
        <p:nvPicPr>
          <p:cNvPr id="5" name="Picture 4" descr="A picture containing person, woman, man, young&#10;&#10;Description automatically generated">
            <a:extLst>
              <a:ext uri="{FF2B5EF4-FFF2-40B4-BE49-F238E27FC236}">
                <a16:creationId xmlns:a16="http://schemas.microsoft.com/office/drawing/2014/main" id="{33310EAD-C2DF-1347-BFA3-237A08148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96" y="1025022"/>
            <a:ext cx="7202929" cy="4807955"/>
          </a:xfrm>
          <a:prstGeom prst="rect">
            <a:avLst/>
          </a:prstGeom>
        </p:spPr>
      </p:pic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D4170ABC-ADB2-4391-89AD-49DF2FC59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2528" y="2176009"/>
            <a:ext cx="385174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2528" y="2438399"/>
            <a:ext cx="3851743" cy="399237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Disease outbreaks are one of the most costly and preventable situations in poultry production!</a:t>
            </a:r>
          </a:p>
          <a:p>
            <a:r>
              <a:rPr lang="en-US" sz="2400" dirty="0"/>
              <a:t>This makes proper biosecurity measures all the more vital – the welfare and economic impact could be devastating.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2361E0-13CA-5649-BCF4-D7F054C5DBCF}"/>
              </a:ext>
            </a:extLst>
          </p:cNvPr>
          <p:cNvSpPr txBox="1"/>
          <p:nvPr/>
        </p:nvSpPr>
        <p:spPr>
          <a:xfrm>
            <a:off x="1400671" y="5887666"/>
            <a:ext cx="565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accent1"/>
                </a:solidFill>
              </a:rPr>
              <a:t>Testing vaccination equipment at the University of Georgia</a:t>
            </a:r>
          </a:p>
        </p:txBody>
      </p:sp>
    </p:spTree>
    <p:extLst>
      <p:ext uri="{BB962C8B-B14F-4D97-AF65-F5344CB8AC3E}">
        <p14:creationId xmlns:p14="http://schemas.microsoft.com/office/powerpoint/2010/main" val="1478776656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401CD-A510-C946-97ED-FAAD93DF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13" y="1151468"/>
            <a:ext cx="8541253" cy="1024541"/>
          </a:xfrm>
        </p:spPr>
        <p:txBody>
          <a:bodyPr>
            <a:normAutofit/>
          </a:bodyPr>
          <a:lstStyle/>
          <a:p>
            <a:r>
              <a:rPr lang="en-US" dirty="0"/>
              <a:t>Standard Biosecurity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AE6B3-0986-5A46-975B-B6B573723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400"/>
            <a:ext cx="7767388" cy="4419600"/>
          </a:xfrm>
        </p:spPr>
        <p:txBody>
          <a:bodyPr>
            <a:normAutofit/>
          </a:bodyPr>
          <a:lstStyle/>
          <a:p>
            <a:pPr>
              <a:lnSpc>
                <a:spcPct val="101000"/>
              </a:lnSpc>
            </a:pPr>
            <a:r>
              <a:rPr lang="en-US" dirty="0"/>
              <a:t>Restrict visitors</a:t>
            </a:r>
          </a:p>
          <a:p>
            <a:pPr>
              <a:lnSpc>
                <a:spcPct val="101000"/>
              </a:lnSpc>
            </a:pPr>
            <a:r>
              <a:rPr lang="en-US" dirty="0"/>
              <a:t>Do not visit other farms</a:t>
            </a:r>
          </a:p>
          <a:p>
            <a:pPr>
              <a:lnSpc>
                <a:spcPct val="101000"/>
              </a:lnSpc>
            </a:pPr>
            <a:r>
              <a:rPr lang="en-US" dirty="0"/>
              <a:t>People &amp; equipment are the biggest problem</a:t>
            </a:r>
          </a:p>
          <a:p>
            <a:pPr>
              <a:lnSpc>
                <a:spcPct val="101000"/>
              </a:lnSpc>
            </a:pPr>
            <a:r>
              <a:rPr lang="en-US" dirty="0"/>
              <a:t>Dedicated poultry house clothing</a:t>
            </a:r>
          </a:p>
          <a:p>
            <a:pPr>
              <a:lnSpc>
                <a:spcPct val="101000"/>
              </a:lnSpc>
            </a:pPr>
            <a:r>
              <a:rPr lang="en-US" dirty="0"/>
              <a:t>Visitors log</a:t>
            </a:r>
          </a:p>
          <a:p>
            <a:pPr>
              <a:lnSpc>
                <a:spcPct val="101000"/>
              </a:lnSpc>
            </a:pPr>
            <a:r>
              <a:rPr lang="en-US" dirty="0"/>
              <a:t>Disposable boots, coveralls, etc.</a:t>
            </a:r>
          </a:p>
          <a:p>
            <a:pPr>
              <a:lnSpc>
                <a:spcPct val="101000"/>
              </a:lnSpc>
            </a:pPr>
            <a:r>
              <a:rPr lang="en-US" dirty="0"/>
              <a:t>Use locks on doors</a:t>
            </a:r>
          </a:p>
          <a:p>
            <a:pPr>
              <a:lnSpc>
                <a:spcPct val="101000"/>
              </a:lnSpc>
            </a:pPr>
            <a:r>
              <a:rPr lang="en-US" dirty="0"/>
              <a:t>Fences and gates surrounding farm</a:t>
            </a:r>
          </a:p>
          <a:p>
            <a:pPr>
              <a:lnSpc>
                <a:spcPct val="101000"/>
              </a:lnSpc>
            </a:pPr>
            <a:r>
              <a:rPr lang="en-US" dirty="0"/>
              <a:t>No other birds</a:t>
            </a:r>
          </a:p>
          <a:p>
            <a:pPr>
              <a:lnSpc>
                <a:spcPct val="101000"/>
              </a:lnSpc>
            </a:pPr>
            <a:r>
              <a:rPr lang="en-US" dirty="0"/>
              <a:t>No pets in chicken houses</a:t>
            </a:r>
          </a:p>
        </p:txBody>
      </p:sp>
      <p:pic>
        <p:nvPicPr>
          <p:cNvPr id="5" name="Picture 4" descr="A picture containing person, holding, man, standing&#10;&#10;Description automatically generated">
            <a:extLst>
              <a:ext uri="{FF2B5EF4-FFF2-40B4-BE49-F238E27FC236}">
                <a16:creationId xmlns:a16="http://schemas.microsoft.com/office/drawing/2014/main" id="{9C017870-046D-BA47-9245-456F10453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9" r="14606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3568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39698-8A5F-8B40-9A8E-3E9640A4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Poultry Science </a:t>
            </a:r>
            <a:br>
              <a:rPr lang="en-US" dirty="0"/>
            </a:br>
            <a:r>
              <a:rPr lang="en-US" dirty="0"/>
              <a:t>Curriculum References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837BA2-953A-E54A-A80C-0FC0752F8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9258300" cy="4280452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Jessica Fife, UGA Dept. of Poultry Science Outreach Coordinator, UGA Dept. of Agricultural Leadership, Education, &amp; Communication MAEE Candidate</a:t>
            </a:r>
          </a:p>
          <a:p>
            <a:r>
              <a:rPr lang="en-US" dirty="0"/>
              <a:t>Barry Croom, UGA Dept. of Agricultural Leadership, Education, &amp; Communication Professor</a:t>
            </a:r>
          </a:p>
          <a:p>
            <a:r>
              <a:rPr lang="en-US" dirty="0"/>
              <a:t>Ashley </a:t>
            </a:r>
            <a:r>
              <a:rPr lang="en-US" dirty="0" err="1"/>
              <a:t>Yopp</a:t>
            </a:r>
            <a:r>
              <a:rPr lang="en-US" dirty="0"/>
              <a:t>, UGA Dept. of Agricultural Leadership, Education, &amp; Communication Assistant Professor</a:t>
            </a:r>
          </a:p>
          <a:p>
            <a:r>
              <a:rPr lang="en-US" dirty="0"/>
              <a:t>Georgia Agriculture Education</a:t>
            </a:r>
          </a:p>
          <a:p>
            <a:r>
              <a:rPr lang="en-US" dirty="0"/>
              <a:t>Andrew Benson, UGA Dept. of Poultry Science Assistant Professor</a:t>
            </a:r>
          </a:p>
          <a:p>
            <a:r>
              <a:rPr lang="en-US" dirty="0"/>
              <a:t>Brian Jordan, UGA Dept. of Poultry Science Assistant Professor, UGA College of Veterinary Medicine Assistant Professor</a:t>
            </a:r>
          </a:p>
          <a:p>
            <a:endParaRPr lang="en-US" dirty="0"/>
          </a:p>
          <a:p>
            <a:r>
              <a:rPr lang="en-US" dirty="0"/>
              <a:t>University of Arkansas Bumpers College of Poultry Science – Poultry Science Dual Curriculum Course</a:t>
            </a:r>
          </a:p>
          <a:p>
            <a:r>
              <a:rPr lang="en-US" dirty="0"/>
              <a:t>Julia Gaskin, UGA Dept. of Crop and Soil Sciences Sr. Public Service Associate</a:t>
            </a:r>
          </a:p>
          <a:p>
            <a:r>
              <a:rPr lang="en-US" dirty="0"/>
              <a:t>Glendon Harris, UGA Dept. of Crop and Soil Sciences Professor &amp; Extension Agronomist</a:t>
            </a:r>
          </a:p>
          <a:p>
            <a:r>
              <a:rPr lang="en-US" dirty="0"/>
              <a:t>Brian </a:t>
            </a:r>
            <a:r>
              <a:rPr lang="en-US" dirty="0" err="1"/>
              <a:t>Kiepper</a:t>
            </a:r>
            <a:r>
              <a:rPr lang="en-US" dirty="0"/>
              <a:t>, UGA Dept. of Poultry Science Associate Professor</a:t>
            </a:r>
          </a:p>
          <a:p>
            <a:r>
              <a:rPr lang="en-US" dirty="0"/>
              <a:t>Claudia Dunkley, UGA Dept. of Poultry Science Public Service Associate</a:t>
            </a:r>
          </a:p>
          <a:p>
            <a:r>
              <a:rPr lang="en-US" dirty="0"/>
              <a:t>Casey Ritz, UGA Dept. of Poultry Science Professor</a:t>
            </a:r>
          </a:p>
          <a:p>
            <a:r>
              <a:rPr lang="en-US" dirty="0"/>
              <a:t>USPOULTRY &amp; USPOULTRY Poultry Science Curriculum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Tom </a:t>
            </a:r>
            <a:r>
              <a:rPr lang="en-US" dirty="0" err="1"/>
              <a:t>Tabler</a:t>
            </a:r>
            <a:r>
              <a:rPr lang="en-US" dirty="0"/>
              <a:t>, Mississippi State University Department of Poultry Science Extension Professor</a:t>
            </a:r>
          </a:p>
          <a:p>
            <a:r>
              <a:rPr lang="en-US" dirty="0"/>
              <a:t>Jacquie Jacob, University of Kentucky</a:t>
            </a:r>
          </a:p>
          <a:p>
            <a:r>
              <a:rPr lang="en-US" dirty="0"/>
              <a:t>Jeanna Wilson, UGA Dept. of Poultry Science Professor</a:t>
            </a:r>
          </a:p>
          <a:p>
            <a:r>
              <a:rPr lang="en-US" dirty="0"/>
              <a:t>Kelly Sweeney, UGA Dept. of Poultry Science </a:t>
            </a:r>
            <a:r>
              <a:rPr lang="en-US" dirty="0" err="1"/>
              <a:t>Ph.D</a:t>
            </a:r>
            <a:r>
              <a:rPr lang="en-US" dirty="0"/>
              <a:t> Candidate</a:t>
            </a:r>
          </a:p>
          <a:p>
            <a:r>
              <a:rPr lang="en-US" dirty="0"/>
              <a:t>Merck Veterinary Manual</a:t>
            </a:r>
          </a:p>
          <a:p>
            <a:r>
              <a:rPr lang="en-US" dirty="0"/>
              <a:t>University of Maryland Extension</a:t>
            </a:r>
          </a:p>
          <a:p>
            <a:r>
              <a:rPr lang="en-US" dirty="0"/>
              <a:t>Poultry Hub</a:t>
            </a:r>
          </a:p>
          <a:p>
            <a:r>
              <a:rPr lang="en-US" dirty="0"/>
              <a:t>Brian Fairchild, University of Georgia Department of Poultry Science Professor</a:t>
            </a:r>
          </a:p>
          <a:p>
            <a:r>
              <a:rPr lang="en-US" dirty="0"/>
              <a:t>Centers for Disease Control</a:t>
            </a:r>
          </a:p>
          <a:p>
            <a:r>
              <a:rPr lang="en-US" dirty="0"/>
              <a:t>National FFA Organization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46581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le of food&#10;&#10;Description automatically generated">
            <a:extLst>
              <a:ext uri="{FF2B5EF4-FFF2-40B4-BE49-F238E27FC236}">
                <a16:creationId xmlns:a16="http://schemas.microsoft.com/office/drawing/2014/main" id="{D6F9D7DB-4114-4F94-9773-30BE010C01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5764"/>
          <a:stretch/>
        </p:blipFill>
        <p:spPr>
          <a:xfrm>
            <a:off x="20" y="2754"/>
            <a:ext cx="12191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161535"/>
            <a:ext cx="8770571" cy="9675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Poultry Diseases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365150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There are two main body systems that are the focus of many disease presentations: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Respiratory Tract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Enteric Tract </a:t>
            </a:r>
          </a:p>
          <a:p>
            <a:r>
              <a:rPr lang="en-US" sz="2800" dirty="0">
                <a:solidFill>
                  <a:schemeClr val="tx1"/>
                </a:solidFill>
              </a:rPr>
              <a:t>These two systems make up the majority of tissue found inside the body cavity of birds.</a:t>
            </a:r>
          </a:p>
        </p:txBody>
      </p:sp>
    </p:spTree>
    <p:extLst>
      <p:ext uri="{BB962C8B-B14F-4D97-AF65-F5344CB8AC3E}">
        <p14:creationId xmlns:p14="http://schemas.microsoft.com/office/powerpoint/2010/main" val="2312018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568345"/>
            <a:ext cx="5303471" cy="1560716"/>
          </a:xfrm>
        </p:spPr>
        <p:txBody>
          <a:bodyPr>
            <a:normAutofit/>
          </a:bodyPr>
          <a:lstStyle/>
          <a:p>
            <a:r>
              <a:rPr lang="en-US" sz="4000" dirty="0"/>
              <a:t>Respiratory Diseases in Poultry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50C0D4C0-AA0C-5645-BA01-DE387B3DDA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 b="-2"/>
          <a:stretch/>
        </p:blipFill>
        <p:spPr>
          <a:xfrm>
            <a:off x="640051" y="805126"/>
            <a:ext cx="5455949" cy="524774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00800" y="2176009"/>
            <a:ext cx="5303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438400"/>
            <a:ext cx="5303471" cy="417226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 general, respiratory diseases do not cause significant mortality.</a:t>
            </a:r>
          </a:p>
          <a:p>
            <a:r>
              <a:rPr lang="en-US" sz="2400" dirty="0"/>
              <a:t>The respiratory challenges faced in the U.S. poultry industry are very costly, particularly those that lead to condemnation and money lost at processing.</a:t>
            </a:r>
          </a:p>
          <a:p>
            <a:r>
              <a:rPr lang="en-US" sz="2400" dirty="0"/>
              <a:t>Respiratory diseases may also lead to a slight drop in performance, but usually not major.</a:t>
            </a:r>
          </a:p>
        </p:txBody>
      </p:sp>
    </p:spTree>
    <p:extLst>
      <p:ext uri="{BB962C8B-B14F-4D97-AF65-F5344CB8AC3E}">
        <p14:creationId xmlns:p14="http://schemas.microsoft.com/office/powerpoint/2010/main" val="120044631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ACB33F1-D64F-4780-ACE9-07C69092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47" y="1161535"/>
            <a:ext cx="7766554" cy="967525"/>
          </a:xfrm>
        </p:spPr>
        <p:txBody>
          <a:bodyPr>
            <a:normAutofit/>
          </a:bodyPr>
          <a:lstStyle/>
          <a:p>
            <a:r>
              <a:rPr lang="en-US" dirty="0"/>
              <a:t>Enteric Diseases in Poultry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62FA83-D5CC-4740-AA95-1A8C70EFE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1146" y="2176009"/>
            <a:ext cx="776655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2438400"/>
            <a:ext cx="7767388" cy="3651504"/>
          </a:xfrm>
        </p:spPr>
        <p:txBody>
          <a:bodyPr>
            <a:normAutofit/>
          </a:bodyPr>
          <a:lstStyle/>
          <a:p>
            <a:r>
              <a:rPr lang="en-US" sz="2800" dirty="0"/>
              <a:t>Enteric diseases can cause significant mortality as well as performance loss.</a:t>
            </a:r>
          </a:p>
          <a:p>
            <a:r>
              <a:rPr lang="en-US" sz="2800" dirty="0"/>
              <a:t>Losses usually occur prior to reaching processing stages.</a:t>
            </a:r>
          </a:p>
          <a:p>
            <a:r>
              <a:rPr lang="en-US" sz="2800" dirty="0"/>
              <a:t>The major cost associated with enteric diseases is in lost performance and treatments.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4CCC7CDD-DB95-494F-A3A0-738A4906D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4" r="1398"/>
          <a:stretch/>
        </p:blipFill>
        <p:spPr>
          <a:xfrm>
            <a:off x="8770337" y="-8545"/>
            <a:ext cx="3424512" cy="687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719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1210961"/>
            <a:ext cx="8770571" cy="918099"/>
          </a:xfrm>
        </p:spPr>
        <p:txBody>
          <a:bodyPr/>
          <a:lstStyle/>
          <a:p>
            <a:r>
              <a:rPr lang="en-US" dirty="0"/>
              <a:t>Enteric Diseases in Poultry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66313-72BB-1F4C-BFFD-821034AD7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There are many other systems that can be affected by pathogens leading to a disease state. </a:t>
            </a:r>
          </a:p>
          <a:p>
            <a:pPr lvl="1"/>
            <a:r>
              <a:rPr lang="en-US" sz="2000" dirty="0"/>
              <a:t>Musculoskeletal, nervous, metabolism (nutritional), immune, tumors, etc.</a:t>
            </a:r>
          </a:p>
          <a:p>
            <a:r>
              <a:rPr lang="en-US" sz="2400" dirty="0"/>
              <a:t>Some are easier to recognize (i.e. Marek’s = tumors) than others (musculoskeletal diseases).</a:t>
            </a:r>
          </a:p>
          <a:p>
            <a:r>
              <a:rPr lang="en-US" sz="2400" dirty="0"/>
              <a:t>Some may not be able to be narrowed down at all, like nutritional deficiencies.</a:t>
            </a:r>
          </a:p>
        </p:txBody>
      </p:sp>
    </p:spTree>
    <p:extLst>
      <p:ext uri="{BB962C8B-B14F-4D97-AF65-F5344CB8AC3E}">
        <p14:creationId xmlns:p14="http://schemas.microsoft.com/office/powerpoint/2010/main" val="1403533768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07893A-9361-4AD3-A98C-AB26519D5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954C6-A0D8-5642-ADA6-7DD67CEB8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80" y="963827"/>
            <a:ext cx="9701953" cy="116523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Terminology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534FA6-97DA-4524-BBD3-450AE51EF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46580" y="2176009"/>
            <a:ext cx="970195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8E99A9-92FB-4341-88A4-BCC0F75777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761887"/>
              </p:ext>
            </p:extLst>
          </p:nvPr>
        </p:nvGraphicFramePr>
        <p:xfrm>
          <a:off x="1846580" y="2438399"/>
          <a:ext cx="9701953" cy="416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688178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Feathered">
  <a:themeElements>
    <a:clrScheme name="Custom 1">
      <a:dk1>
        <a:srgbClr val="000000"/>
      </a:dk1>
      <a:lt1>
        <a:srgbClr val="FFFFFF"/>
      </a:lt1>
      <a:dk2>
        <a:srgbClr val="632E62"/>
      </a:dk2>
      <a:lt2>
        <a:srgbClr val="EAE5EB"/>
      </a:lt2>
      <a:accent1>
        <a:srgbClr val="360E71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1765</Words>
  <Application>Microsoft Macintosh PowerPoint</Application>
  <PresentationFormat>Widescreen</PresentationFormat>
  <Paragraphs>236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Calibri</vt:lpstr>
      <vt:lpstr>Century Schoolbook</vt:lpstr>
      <vt:lpstr>Corbel</vt:lpstr>
      <vt:lpstr>Feathered</vt:lpstr>
      <vt:lpstr>POULTRY SCIENCE: Poultry Health</vt:lpstr>
      <vt:lpstr>Poultry Science: Poultry Health</vt:lpstr>
      <vt:lpstr>Poultry Diseases</vt:lpstr>
      <vt:lpstr>Poultry Diseases</vt:lpstr>
      <vt:lpstr>Poultry Diseases</vt:lpstr>
      <vt:lpstr>Respiratory Diseases in Poultry</vt:lpstr>
      <vt:lpstr>Enteric Diseases in Poultry</vt:lpstr>
      <vt:lpstr>Enteric Diseases in Poultry</vt:lpstr>
      <vt:lpstr>Terminology</vt:lpstr>
      <vt:lpstr>Fun Fowl Fact:</vt:lpstr>
      <vt:lpstr>Poultry Science: Poultry Health</vt:lpstr>
      <vt:lpstr>Coccidiosis </vt:lpstr>
      <vt:lpstr>PowerPoint Presentation</vt:lpstr>
      <vt:lpstr>Aspergillosis  (“Brooder Pneumonia”)</vt:lpstr>
      <vt:lpstr>PowerPoint Presentation</vt:lpstr>
      <vt:lpstr>Marek’s Disease</vt:lpstr>
      <vt:lpstr>PowerPoint Presentation</vt:lpstr>
      <vt:lpstr>PowerPoint Presentation</vt:lpstr>
      <vt:lpstr>PowerPoint Presentation</vt:lpstr>
      <vt:lpstr>Avian Influenza  (“AI” or “Bird Flu”)</vt:lpstr>
      <vt:lpstr>PowerPoint Presentation</vt:lpstr>
      <vt:lpstr>PowerPoint Presentation</vt:lpstr>
      <vt:lpstr>Fowl Pox (“Chicken Pox”)</vt:lpstr>
      <vt:lpstr>PowerPoint Presentation</vt:lpstr>
      <vt:lpstr>Infectious Bronchitis (“IB”)</vt:lpstr>
      <vt:lpstr>PowerPoint Presentation</vt:lpstr>
      <vt:lpstr>Laryngotracheitis (“LT” or “Laryngo”)</vt:lpstr>
      <vt:lpstr>PowerPoint Presentation</vt:lpstr>
      <vt:lpstr>Newcastle Disease</vt:lpstr>
      <vt:lpstr>PowerPoint Presentation</vt:lpstr>
      <vt:lpstr>Poultry Science: Poultry Health</vt:lpstr>
      <vt:lpstr>Vaccinations</vt:lpstr>
      <vt:lpstr>Live Vaccines</vt:lpstr>
      <vt:lpstr>Attenuated Vaccines</vt:lpstr>
      <vt:lpstr>Killed Vaccines</vt:lpstr>
      <vt:lpstr>PowerPoint Presentation</vt:lpstr>
      <vt:lpstr>Poultry Science: Poultry Health</vt:lpstr>
      <vt:lpstr>Biosecurity</vt:lpstr>
      <vt:lpstr>PowerPoint Presentation</vt:lpstr>
      <vt:lpstr>Standard Biosecurity</vt:lpstr>
      <vt:lpstr>Poultry Science  Curriculum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POULTRY SCIENCE: Poultry Health</dc:title>
  <dc:creator>Jessica Fife</dc:creator>
  <cp:lastModifiedBy>Jessica Fife</cp:lastModifiedBy>
  <cp:revision>4</cp:revision>
  <dcterms:created xsi:type="dcterms:W3CDTF">2020-06-12T16:05:05Z</dcterms:created>
  <dcterms:modified xsi:type="dcterms:W3CDTF">2020-06-23T14:12:31Z</dcterms:modified>
</cp:coreProperties>
</file>